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0" r:id="rId2"/>
    <p:sldId id="306" r:id="rId3"/>
    <p:sldId id="272" r:id="rId4"/>
    <p:sldId id="273" r:id="rId5"/>
    <p:sldId id="274" r:id="rId6"/>
    <p:sldId id="275" r:id="rId7"/>
    <p:sldId id="305" r:id="rId8"/>
    <p:sldId id="304" r:id="rId9"/>
    <p:sldId id="277" r:id="rId10"/>
    <p:sldId id="289" r:id="rId11"/>
    <p:sldId id="312" r:id="rId12"/>
    <p:sldId id="290" r:id="rId13"/>
    <p:sldId id="303" r:id="rId14"/>
    <p:sldId id="282" r:id="rId15"/>
    <p:sldId id="283" r:id="rId16"/>
    <p:sldId id="307" r:id="rId17"/>
    <p:sldId id="276" r:id="rId18"/>
    <p:sldId id="313" r:id="rId19"/>
    <p:sldId id="285" r:id="rId20"/>
    <p:sldId id="288" r:id="rId21"/>
    <p:sldId id="286" r:id="rId22"/>
    <p:sldId id="311" r:id="rId23"/>
    <p:sldId id="278" r:id="rId24"/>
    <p:sldId id="308" r:id="rId25"/>
    <p:sldId id="280" r:id="rId26"/>
    <p:sldId id="281" r:id="rId27"/>
    <p:sldId id="291" r:id="rId28"/>
    <p:sldId id="292" r:id="rId29"/>
    <p:sldId id="293" r:id="rId30"/>
    <p:sldId id="294" r:id="rId31"/>
    <p:sldId id="295" r:id="rId32"/>
    <p:sldId id="296" r:id="rId33"/>
    <p:sldId id="302" r:id="rId34"/>
    <p:sldId id="297" r:id="rId35"/>
    <p:sldId id="298" r:id="rId36"/>
    <p:sldId id="299" r:id="rId37"/>
    <p:sldId id="314" r:id="rId38"/>
    <p:sldId id="315" r:id="rId39"/>
    <p:sldId id="316" r:id="rId40"/>
    <p:sldId id="300" r:id="rId41"/>
    <p:sldId id="309" r:id="rId42"/>
    <p:sldId id="310" r:id="rId4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A837D3-E739-4587-B09B-FE4A34002087}" type="datetimeFigureOut">
              <a:rPr lang="he-IL" smtClean="0"/>
              <a:pPr/>
              <a:t>כ"ד/ניסן/תשע"ו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77B8467-10AC-4EEC-9C32-1B733223B6E7}"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A837D3-E739-4587-B09B-FE4A34002087}" type="datetimeFigureOut">
              <a:rPr lang="he-IL" smtClean="0"/>
              <a:pPr/>
              <a:t>כ"ד/ניסן/תשע"ו</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77B8467-10AC-4EEC-9C32-1B733223B6E7}"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www.nevo.co.il/law_html/Law01/072_006.ht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nevo.co.il/law_html/Law01/192_001.ht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556792"/>
            <a:ext cx="8676456" cy="4431983"/>
          </a:xfrm>
          <a:prstGeom prst="rect">
            <a:avLst/>
          </a:prstGeom>
        </p:spPr>
        <p:txBody>
          <a:bodyPr wrap="square">
            <a:spAutoFit/>
          </a:bodyPr>
          <a:lstStyle/>
          <a:p>
            <a:pPr algn="ctr">
              <a:lnSpc>
                <a:spcPct val="150000"/>
              </a:lnSpc>
            </a:pPr>
            <a:r>
              <a:rPr lang="he-IL" sz="4000" b="1" dirty="0" smtClean="0">
                <a:solidFill>
                  <a:schemeClr val="tx2">
                    <a:lumMod val="75000"/>
                  </a:schemeClr>
                </a:solidFill>
                <a:latin typeface="David" pitchFamily="34" charset="-79"/>
                <a:cs typeface="David" pitchFamily="34" charset="-79"/>
              </a:rPr>
              <a:t>סודיות וויתור על סודיות </a:t>
            </a:r>
          </a:p>
          <a:p>
            <a:pPr algn="ctr">
              <a:lnSpc>
                <a:spcPct val="150000"/>
              </a:lnSpc>
            </a:pPr>
            <a:r>
              <a:rPr lang="he-IL" sz="4000" b="1" dirty="0" smtClean="0">
                <a:solidFill>
                  <a:schemeClr val="tx2">
                    <a:lumMod val="75000"/>
                  </a:schemeClr>
                </a:solidFill>
                <a:latin typeface="David" pitchFamily="34" charset="-79"/>
                <a:cs typeface="David" pitchFamily="34" charset="-79"/>
              </a:rPr>
              <a:t>בתחום הטיפולי</a:t>
            </a:r>
          </a:p>
          <a:p>
            <a:pPr algn="ctr">
              <a:lnSpc>
                <a:spcPct val="150000"/>
              </a:lnSpc>
            </a:pPr>
            <a:endParaRPr lang="he-IL" sz="4000" b="1" dirty="0" smtClean="0">
              <a:solidFill>
                <a:schemeClr val="tx2">
                  <a:lumMod val="75000"/>
                </a:schemeClr>
              </a:solidFill>
              <a:latin typeface="David" pitchFamily="34" charset="-79"/>
              <a:cs typeface="David" pitchFamily="34" charset="-79"/>
            </a:endParaRPr>
          </a:p>
          <a:p>
            <a:pPr algn="ctr">
              <a:lnSpc>
                <a:spcPct val="150000"/>
              </a:lnSpc>
            </a:pPr>
            <a:r>
              <a:rPr lang="he-IL" sz="4000" b="1" dirty="0" smtClean="0">
                <a:solidFill>
                  <a:schemeClr val="tx2">
                    <a:lumMod val="75000"/>
                  </a:schemeClr>
                </a:solidFill>
                <a:latin typeface="David" pitchFamily="34" charset="-79"/>
                <a:cs typeface="David" pitchFamily="34" charset="-79"/>
              </a:rPr>
              <a:t>הדס ברוה, עו"ד</a:t>
            </a:r>
            <a:r>
              <a:rPr lang="he-IL" sz="4000" dirty="0" smtClean="0">
                <a:solidFill>
                  <a:schemeClr val="tx2">
                    <a:lumMod val="75000"/>
                  </a:schemeClr>
                </a:solidFill>
                <a:latin typeface="David" pitchFamily="34" charset="-79"/>
                <a:cs typeface="David" pitchFamily="34" charset="-79"/>
              </a:rPr>
              <a:t> </a:t>
            </a:r>
          </a:p>
          <a:p>
            <a:pPr>
              <a:lnSpc>
                <a:spcPct val="150000"/>
              </a:lnSpc>
            </a:pPr>
            <a:endParaRPr lang="he-IL" sz="2800" dirty="0" smtClean="0">
              <a:solidFill>
                <a:schemeClr val="tx2">
                  <a:lumMod val="75000"/>
                </a:schemeClr>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916832"/>
            <a:ext cx="8676456" cy="1569660"/>
          </a:xfrm>
          <a:prstGeom prst="rect">
            <a:avLst/>
          </a:prstGeom>
        </p:spPr>
        <p:txBody>
          <a:bodyPr wrap="square">
            <a:spAutoFit/>
          </a:bodyPr>
          <a:lstStyle/>
          <a:p>
            <a:r>
              <a:rPr lang="he-IL" sz="2400" dirty="0" smtClean="0"/>
              <a:t>496. גילוי סוד מקצועי</a:t>
            </a:r>
          </a:p>
          <a:p>
            <a:r>
              <a:rPr lang="he-IL" sz="2400" dirty="0" smtClean="0"/>
              <a:t>המגלה מידע סודי שנמסר לו אגב מקצועו או מלאכתו, שאינו סוד רשמי כמשמעו בסימן ה' לפרק ז', ואינו נדרש לגלותו מכוח הדין, דינו – מאסר ששה חדשים.</a:t>
            </a:r>
            <a:endParaRPr lang="he-IL" sz="2400" dirty="0"/>
          </a:p>
        </p:txBody>
      </p:sp>
      <p:sp>
        <p:nvSpPr>
          <p:cNvPr id="5" name="Rectangle 4"/>
          <p:cNvSpPr/>
          <p:nvPr/>
        </p:nvSpPr>
        <p:spPr>
          <a:xfrm>
            <a:off x="3347864" y="1268760"/>
            <a:ext cx="5299849" cy="523220"/>
          </a:xfrm>
          <a:prstGeom prst="rect">
            <a:avLst/>
          </a:prstGeom>
        </p:spPr>
        <p:txBody>
          <a:bodyPr wrap="none">
            <a:spAutoFit/>
          </a:bodyPr>
          <a:lstStyle/>
          <a:p>
            <a:pPr algn="ctr"/>
            <a:r>
              <a:rPr lang="he-IL" sz="2800" b="1" u="sng" dirty="0" smtClean="0"/>
              <a:t>חוק העונשין, תשל"ז-1977 - סודיות</a:t>
            </a:r>
          </a:p>
        </p:txBody>
      </p:sp>
      <p:sp>
        <p:nvSpPr>
          <p:cNvPr id="6" name="Rectangle 5"/>
          <p:cNvSpPr/>
          <p:nvPr/>
        </p:nvSpPr>
        <p:spPr>
          <a:xfrm>
            <a:off x="2834180" y="4057908"/>
            <a:ext cx="6130308" cy="523220"/>
          </a:xfrm>
          <a:prstGeom prst="rect">
            <a:avLst/>
          </a:prstGeom>
        </p:spPr>
        <p:txBody>
          <a:bodyPr wrap="square">
            <a:spAutoFit/>
          </a:bodyPr>
          <a:lstStyle/>
          <a:p>
            <a:pPr algn="ctr"/>
            <a:r>
              <a:rPr lang="he-IL" sz="2800" b="1" u="sng" dirty="0" smtClean="0"/>
              <a:t>חוק החוזים (חלק כללי), תשל"ג-1973</a:t>
            </a:r>
          </a:p>
        </p:txBody>
      </p:sp>
      <p:sp>
        <p:nvSpPr>
          <p:cNvPr id="8" name="Rectangle 7"/>
          <p:cNvSpPr/>
          <p:nvPr/>
        </p:nvSpPr>
        <p:spPr>
          <a:xfrm>
            <a:off x="35496" y="4725144"/>
            <a:ext cx="8676456" cy="1569660"/>
          </a:xfrm>
          <a:prstGeom prst="rect">
            <a:avLst/>
          </a:prstGeom>
        </p:spPr>
        <p:txBody>
          <a:bodyPr wrap="square">
            <a:spAutoFit/>
          </a:bodyPr>
          <a:lstStyle/>
          <a:p>
            <a:r>
              <a:rPr lang="he-IL" sz="2400" dirty="0" smtClean="0"/>
              <a:t>26. השלמת פרטים</a:t>
            </a:r>
          </a:p>
          <a:p>
            <a:r>
              <a:rPr lang="he-IL" sz="2400" dirty="0" smtClean="0"/>
              <a:t>פרטים שלא נקבעו בחוזה או על פיו יהיו לפי הנוהג הקיים בין הצדדים, ובאין נוהג כזה – לפי הנוהג המקובל בחוזים מאותו סוג, ויראו גם פרטים אלה כמוסכמים.</a:t>
            </a:r>
            <a:endParaRPr lang="he-IL"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257722"/>
            <a:ext cx="8676456" cy="5262979"/>
          </a:xfrm>
          <a:prstGeom prst="rect">
            <a:avLst/>
          </a:prstGeom>
        </p:spPr>
        <p:txBody>
          <a:bodyPr wrap="square">
            <a:spAutoFit/>
          </a:bodyPr>
          <a:lstStyle/>
          <a:p>
            <a:r>
              <a:rPr lang="he-IL" sz="2100" dirty="0" smtClean="0"/>
              <a:t>368ד. (ב)  רופא, אחות, עובד חינוך, עובד סוציאלי, עובד שירותי רווחה, שוטר, פסיכולוג, קרימינולוג או עוסק במקצוע פרה-רפואי, וכן מנהל או איש צוות במעון או במוסד שבו נמצא קטין או חסר ישע - שעקב עיסוקם במקצועם או בתפקידם היה להם יסוד סביר לחשוב כי נעברה עבירה בקטין או חסר ישע בידי אחראי עליו - חובה עליהם לדווח על כך בהקדם האפשרי לעובד סוציאלי שמונה לפי חוק או למשטרה; העובר על הוראה זו, דינו - מאסר ששה חדשים.</a:t>
            </a:r>
            <a:endParaRPr lang="en-US" sz="2100" dirty="0" smtClean="0"/>
          </a:p>
          <a:p>
            <a:r>
              <a:rPr lang="en-US" sz="2100" dirty="0" smtClean="0"/>
              <a:t> </a:t>
            </a:r>
            <a:r>
              <a:rPr lang="he-IL" sz="2100" dirty="0" smtClean="0"/>
              <a:t>(ג2)</a:t>
            </a:r>
            <a:r>
              <a:rPr lang="en-US" sz="2100" dirty="0" smtClean="0"/>
              <a:t> </a:t>
            </a:r>
            <a:r>
              <a:rPr lang="he-IL" sz="2100" dirty="0" smtClean="0"/>
              <a:t>בעל מקצוע מהמנויים בסעיף קטן (ב), שעקב עיסוקו במקצועו או בתפקידו היה לו יסוד סביר לחשוב כי נעברה בקטין או בחסר ישע עבירת מין לפי סעיפים 345 עד 347, 348 ו-351, בידי בן משפחה שטרם מלאו לו 18 שנים, חובה עליו לדווח על כך בהקדם האפשרי לעובד סוציאלי שמונה לפי חוק או למשטרה; העובר על הוראה זו, דינו – מאסר שישה חודשים</a:t>
            </a:r>
            <a:r>
              <a:rPr lang="en-US" sz="2100" dirty="0" smtClean="0"/>
              <a:t>.</a:t>
            </a:r>
          </a:p>
          <a:p>
            <a:r>
              <a:rPr lang="he-IL" sz="2100" dirty="0" smtClean="0"/>
              <a:t>(ד)</a:t>
            </a:r>
            <a:r>
              <a:rPr lang="en-US" sz="2100" dirty="0" smtClean="0"/>
              <a:t>  </a:t>
            </a:r>
            <a:r>
              <a:rPr lang="he-IL" sz="2100" dirty="0" smtClean="0"/>
              <a:t>נעברה בקטין או בחסר ישע הנמצא במעון, במוסד או במסגרת חינוכית או טיפולית אחרת, עבירת מין לפי סעיפים 345 עד 348, או עבירה של גרימת חבלה חמורה לפי סעיף 368ב(ב) או עבירת התעללות לפי סעיף 368ג, חובה על מנהל או איש צוות במקום כאמור, לדווח על כך בהקדם האפשרי לעובד סוציאלי שמונה לפי חוק או למשטרה; העובר על הוראה זו, דינו - מאסר שישה חדשים</a:t>
            </a:r>
            <a:r>
              <a:rPr lang="en-US" sz="2100" dirty="0" smtClean="0"/>
              <a:t>.</a:t>
            </a:r>
            <a:endParaRPr lang="en-US" sz="2100" dirty="0"/>
          </a:p>
        </p:txBody>
      </p:sp>
      <p:sp>
        <p:nvSpPr>
          <p:cNvPr id="5" name="Rectangle 4"/>
          <p:cNvSpPr/>
          <p:nvPr/>
        </p:nvSpPr>
        <p:spPr>
          <a:xfrm>
            <a:off x="3059832" y="753666"/>
            <a:ext cx="5941050" cy="523220"/>
          </a:xfrm>
          <a:prstGeom prst="rect">
            <a:avLst/>
          </a:prstGeom>
        </p:spPr>
        <p:txBody>
          <a:bodyPr wrap="none">
            <a:spAutoFit/>
          </a:bodyPr>
          <a:lstStyle/>
          <a:p>
            <a:pPr algn="ctr"/>
            <a:r>
              <a:rPr lang="he-IL" sz="2800" b="1" u="sng" dirty="0" smtClean="0"/>
              <a:t>חוק העונשין, תשל"ז-1977 – חובת דיווח</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196752"/>
            <a:ext cx="8676456" cy="5909310"/>
          </a:xfrm>
          <a:prstGeom prst="rect">
            <a:avLst/>
          </a:prstGeom>
        </p:spPr>
        <p:txBody>
          <a:bodyPr wrap="square">
            <a:spAutoFit/>
          </a:bodyPr>
          <a:lstStyle/>
          <a:p>
            <a:r>
              <a:rPr lang="he-IL" dirty="0" smtClean="0"/>
              <a:t> (ח)  בסעיף זה, למעט בסעיף קטן (ד), "עבירה" – אחת מאלה:</a:t>
            </a:r>
            <a:endParaRPr lang="en-US" dirty="0" smtClean="0"/>
          </a:p>
          <a:p>
            <a:r>
              <a:rPr lang="he-IL" dirty="0" smtClean="0"/>
              <a:t>(1)   עבירת זנות ותועבה לפי סעיפים 199, 201, 202, 203, 203ב, 203ג, 205א </a:t>
            </a:r>
            <a:br>
              <a:rPr lang="he-IL" dirty="0" smtClean="0"/>
            </a:br>
            <a:r>
              <a:rPr lang="he-IL" dirty="0" smtClean="0"/>
              <a:t>ו-214(ב1);</a:t>
            </a:r>
            <a:endParaRPr lang="en-US" dirty="0" smtClean="0"/>
          </a:p>
          <a:p>
            <a:r>
              <a:rPr lang="he-IL" dirty="0" smtClean="0"/>
              <a:t>(2)   עבירה של סיכון החיים והבריאות לפי סעיף 337;</a:t>
            </a:r>
            <a:endParaRPr lang="en-US" dirty="0" smtClean="0"/>
          </a:p>
          <a:p>
            <a:r>
              <a:rPr lang="he-IL" dirty="0" smtClean="0"/>
              <a:t>(3)   עבירת מין לפי סעיפים 345, 346, 347, 347א, 348 ו-351;</a:t>
            </a:r>
            <a:endParaRPr lang="en-US" dirty="0" smtClean="0"/>
          </a:p>
          <a:p>
            <a:r>
              <a:rPr lang="he-IL" dirty="0" smtClean="0"/>
              <a:t>(4)   עבירה של נטישה או הזנחה לפי סעיפים 361 ו-362;</a:t>
            </a:r>
            <a:endParaRPr lang="en-US" dirty="0" smtClean="0"/>
          </a:p>
          <a:p>
            <a:r>
              <a:rPr lang="he-IL" dirty="0" smtClean="0"/>
              <a:t>(5)   עבירה של תקיפה או התעללות לפי סעיפים 368ב ו-368ג;</a:t>
            </a:r>
            <a:endParaRPr lang="en-US" dirty="0" smtClean="0"/>
          </a:p>
          <a:p>
            <a:r>
              <a:rPr lang="he-IL" dirty="0" smtClean="0"/>
              <a:t>(6)   עבירה של סחר בבני אדם לפי סעיף 377א.</a:t>
            </a:r>
          </a:p>
          <a:p>
            <a:endParaRPr lang="he-IL" dirty="0" smtClean="0"/>
          </a:p>
          <a:p>
            <a:r>
              <a:rPr lang="he-IL" dirty="0" smtClean="0"/>
              <a:t>368א. בסימן זה –</a:t>
            </a:r>
            <a:endParaRPr lang="en-US" dirty="0" smtClean="0"/>
          </a:p>
          <a:p>
            <a:r>
              <a:rPr lang="he-IL" dirty="0" smtClean="0"/>
              <a:t>           "אחראי על קטין או חסר ישע" - כל אחד מאלה:</a:t>
            </a:r>
            <a:endParaRPr lang="en-US" dirty="0" smtClean="0"/>
          </a:p>
          <a:p>
            <a:r>
              <a:rPr lang="he-IL" dirty="0" smtClean="0"/>
              <a:t>(1)   הורה או מי שעליו האחריות לצרכי מחייתו, לבריאותו, לחינוכו או לשלומו של קטין או של חסר ישע - מכוח דין, החלטה שיפוטית, חוזה מפורש או מכללא, או מי שעליו האחריות כאמור לקטין או לחסר ישע מחמת מעשה כשר או אסור שלו;</a:t>
            </a:r>
            <a:endParaRPr lang="en-US" dirty="0" smtClean="0"/>
          </a:p>
          <a:p>
            <a:r>
              <a:rPr lang="he-IL" dirty="0" smtClean="0"/>
              <a:t>(2)   בן משפחה של קטין או של חסר ישע, שמלאו לו שמונה עשרה שנים ואיננו חסר ישע, והוא אחד מאלה: בן זוגו של הורו, סבו או סבתו, צאצאו, אחיו או אחותו, גיסו או גיסתו, דודו או דודתו, בן זוגו של אומן, וכן הורהו של אומן, צאצאו של אומן, אחיו או אחותו של אומן ובן זוגו של כל אחד מאלה;</a:t>
            </a:r>
            <a:endParaRPr lang="en-US" dirty="0" smtClean="0"/>
          </a:p>
          <a:p>
            <a:r>
              <a:rPr lang="he-IL" dirty="0" smtClean="0"/>
              <a:t>(3)   מי שהקטין או חסר הישע מתגורר עמו או נמצא עמו דרך קבע, ומלאו לו שמונה עשרה שנים; ובלבד שקיימים ביניהם יחסי תלות או מרות.</a:t>
            </a:r>
            <a:endParaRPr lang="en-US" dirty="0" smtClean="0"/>
          </a:p>
          <a:p>
            <a:endParaRPr lang="en-US" dirty="0"/>
          </a:p>
        </p:txBody>
      </p:sp>
      <p:sp>
        <p:nvSpPr>
          <p:cNvPr id="5" name="Rectangle 4"/>
          <p:cNvSpPr/>
          <p:nvPr/>
        </p:nvSpPr>
        <p:spPr>
          <a:xfrm>
            <a:off x="3563888" y="548680"/>
            <a:ext cx="5238935" cy="954107"/>
          </a:xfrm>
          <a:prstGeom prst="rect">
            <a:avLst/>
          </a:prstGeom>
        </p:spPr>
        <p:txBody>
          <a:bodyPr wrap="none">
            <a:spAutoFit/>
          </a:bodyPr>
          <a:lstStyle/>
          <a:p>
            <a:pPr algn="ctr"/>
            <a:r>
              <a:rPr lang="he-IL" sz="2800" b="1" u="sng" dirty="0" smtClean="0"/>
              <a:t>חוק העונשין, תשל"ז-1977 - המשך</a:t>
            </a:r>
          </a:p>
          <a:p>
            <a:pPr algn="ctr"/>
            <a:endParaRPr lang="he-IL" sz="2800" b="1" u="sng"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251520" y="2060848"/>
            <a:ext cx="8676456" cy="3416320"/>
          </a:xfrm>
          <a:prstGeom prst="rect">
            <a:avLst/>
          </a:prstGeom>
        </p:spPr>
        <p:txBody>
          <a:bodyPr wrap="square">
            <a:spAutoFit/>
          </a:bodyPr>
          <a:lstStyle/>
          <a:p>
            <a:r>
              <a:rPr lang="he-IL" sz="2400" dirty="0" smtClean="0"/>
              <a:t>  11  (ב)</a:t>
            </a:r>
            <a:r>
              <a:rPr lang="he-IL" sz="2400" u="sng" baseline="30000" dirty="0" smtClean="0">
                <a:hlinkClick r:id="rId3"/>
              </a:rPr>
              <a:t>[1]</a:t>
            </a:r>
            <a:r>
              <a:rPr lang="he-IL" sz="2400" dirty="0" smtClean="0"/>
              <a:t> רופא, אחות, עובד חינוך, עובד סוציאלי, שוטר, פסיכולוג, קרימינולוג קליני, עוסק במקצוע פרה-רפואי, עורך דין, איש דת או טוען רבני, שעקב טיפול או ייעוץ שנתן לאדם במסגרת עיסוקו במקצועו או בתפקידו, היה לו יסוד סביר לחשוב כי זה מקרוב נעברה עבירה באותו אדם (בסעיף זה -  המטופל) על ידי בן זוגו או על ידי מי שהיה בן זוגו בעבר, יידע את המטופל על כך שבאפשרותו לפנות לתחנת משטרה, למחלקה לשירותים חברתיים או למרכז לטיפול ולמניעת אלימות במשפחה מטעם המחלקה לשירותים חברתיים, וייתן לו כתובת ומספר טלפון של המקומות האמורים הקרובים למקום מגוריו של המטופל.</a:t>
            </a:r>
            <a:endParaRPr lang="en-US" sz="2400" dirty="0"/>
          </a:p>
        </p:txBody>
      </p:sp>
      <p:sp>
        <p:nvSpPr>
          <p:cNvPr id="5" name="Rectangle 4"/>
          <p:cNvSpPr/>
          <p:nvPr/>
        </p:nvSpPr>
        <p:spPr>
          <a:xfrm>
            <a:off x="2408339" y="1484784"/>
            <a:ext cx="6611105" cy="523220"/>
          </a:xfrm>
          <a:prstGeom prst="rect">
            <a:avLst/>
          </a:prstGeom>
        </p:spPr>
        <p:txBody>
          <a:bodyPr wrap="none">
            <a:spAutoFit/>
          </a:bodyPr>
          <a:lstStyle/>
          <a:p>
            <a:pPr algn="ctr"/>
            <a:r>
              <a:rPr lang="he-IL" sz="2800" b="1" u="sng" dirty="0" smtClean="0"/>
              <a:t>חוק למניעת אלימות במשפחה, תשנ"א-1991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251520" y="1772816"/>
            <a:ext cx="8676456" cy="5647700"/>
          </a:xfrm>
          <a:prstGeom prst="rect">
            <a:avLst/>
          </a:prstGeom>
        </p:spPr>
        <p:txBody>
          <a:bodyPr wrap="square">
            <a:spAutoFit/>
          </a:bodyPr>
          <a:lstStyle/>
          <a:p>
            <a:r>
              <a:rPr lang="he-IL" sz="1900" b="1" dirty="0" smtClean="0"/>
              <a:t>קטינות ובגירות</a:t>
            </a:r>
            <a:endParaRPr lang="he-IL" sz="1900" dirty="0" smtClean="0"/>
          </a:p>
          <a:p>
            <a:r>
              <a:rPr lang="he-IL" sz="1900" dirty="0" smtClean="0"/>
              <a:t>3.    אדם שלא מלאו לו 18 שנה הוא קטין; אדם שמלאו לו 18 שנה הוא בגיר.</a:t>
            </a:r>
          </a:p>
          <a:p>
            <a:r>
              <a:rPr lang="he-IL" sz="1900" b="1" dirty="0" smtClean="0"/>
              <a:t>פעולות של קטין</a:t>
            </a:r>
            <a:endParaRPr lang="he-IL" sz="1900" dirty="0" smtClean="0"/>
          </a:p>
          <a:p>
            <a:r>
              <a:rPr lang="he-IL" sz="1900" dirty="0" smtClean="0"/>
              <a:t>4.    פעולה משפטית של קטין טעונה הסכמת נציגו; ההסכמה יכולה להינתן מראש או למפרע לפעולה מסויימת או לסוג מסויים של פעולות. יכול נציגו של קטין לבטל הסכמתו לפעולה כל עוד לא נעשתה הפעולה.</a:t>
            </a:r>
          </a:p>
          <a:p>
            <a:r>
              <a:rPr lang="he-IL" sz="1900" b="1" dirty="0" smtClean="0"/>
              <a:t>מעמד ההורים</a:t>
            </a:r>
            <a:endParaRPr lang="he-IL" sz="1900" dirty="0" smtClean="0"/>
          </a:p>
          <a:p>
            <a:r>
              <a:rPr lang="he-IL" sz="1900" dirty="0" smtClean="0"/>
              <a:t>14.  ההורים הם האפוטרופסים הטבעיים של ילדיהם הקטינים.</a:t>
            </a:r>
          </a:p>
          <a:p>
            <a:r>
              <a:rPr lang="he-IL" sz="1900" b="1" dirty="0" smtClean="0"/>
              <a:t>תפקידי ההורים</a:t>
            </a:r>
            <a:endParaRPr lang="he-IL" sz="1900" dirty="0" smtClean="0"/>
          </a:p>
          <a:p>
            <a:r>
              <a:rPr lang="he-IL" sz="1900" dirty="0" smtClean="0"/>
              <a:t>15.  אפוטרופסות ההורים כוללת את החובה והזכות לדאוג לצרכי הקטין, לרבות חינוכו, לימודיו, הכשרתו לעבודה ולמשלח-יד ועבודתו, וכן שמירת נכסיו, ניהולם ופיתוחם; וצמודה לה הרשות להחזיק בקטין ולקבוע את מקום מגוריו, והסמכות לייצגו.</a:t>
            </a:r>
          </a:p>
          <a:p>
            <a:r>
              <a:rPr lang="he-IL" sz="1900" b="1" dirty="0" smtClean="0"/>
              <a:t>שיתוף בין ההורים (תיקון מס' 14)  תש"ע-2010</a:t>
            </a:r>
            <a:endParaRPr lang="he-IL" sz="1900" dirty="0" smtClean="0"/>
          </a:p>
          <a:p>
            <a:r>
              <a:rPr lang="he-IL" sz="1900" dirty="0" smtClean="0"/>
              <a:t>18.</a:t>
            </a:r>
            <a:r>
              <a:rPr lang="he-IL" sz="1900" u="sng" baseline="30000" dirty="0" smtClean="0">
                <a:hlinkClick r:id="rId3"/>
              </a:rPr>
              <a:t>[1]</a:t>
            </a:r>
            <a:r>
              <a:rPr lang="he-IL" sz="1900" dirty="0" smtClean="0"/>
              <a:t>   (א)  בכל ענין הנתון לאפוטרופסותם חייבים שני ההורים לפעול תוך הסכמה; הסכמתו של אחד מהם לפעולתו של רעהו יכולה להינתן מראש או למפרע, בפירוש או מכללא, לענין מסויים או באופן כללי; וחזקה על הורה שהסכים לפעולת רעהו כל עוד לא הוכח היפוכו של דבר. בענין שאינו סובל דיחוי רשאי כל אחד מההורים לפעול על דעת עצמו.</a:t>
            </a:r>
          </a:p>
          <a:p>
            <a:endParaRPr lang="he-IL" sz="1900" dirty="0" smtClean="0"/>
          </a:p>
          <a:p>
            <a:endParaRPr lang="he-IL" sz="1900" dirty="0"/>
          </a:p>
        </p:txBody>
      </p:sp>
      <p:sp>
        <p:nvSpPr>
          <p:cNvPr id="5" name="Rectangle 4"/>
          <p:cNvSpPr/>
          <p:nvPr/>
        </p:nvSpPr>
        <p:spPr>
          <a:xfrm>
            <a:off x="2306872" y="1239143"/>
            <a:ext cx="6837128" cy="461665"/>
          </a:xfrm>
          <a:prstGeom prst="rect">
            <a:avLst/>
          </a:prstGeom>
        </p:spPr>
        <p:txBody>
          <a:bodyPr wrap="none">
            <a:spAutoFit/>
          </a:bodyPr>
          <a:lstStyle/>
          <a:p>
            <a:pPr algn="ctr"/>
            <a:r>
              <a:rPr lang="he-IL" sz="2400" b="1" u="sng" dirty="0" smtClean="0"/>
              <a:t>חוק הכשרות המשפטית והאפוטרופסות, תשכ"ב-1962</a:t>
            </a:r>
            <a:endParaRPr lang="he-IL" sz="2400" b="1" u="sn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2276872"/>
            <a:ext cx="8676456" cy="3970318"/>
          </a:xfrm>
          <a:prstGeom prst="rect">
            <a:avLst/>
          </a:prstGeom>
        </p:spPr>
        <p:txBody>
          <a:bodyPr wrap="square">
            <a:spAutoFit/>
          </a:bodyPr>
          <a:lstStyle/>
          <a:p>
            <a:r>
              <a:rPr lang="he-IL" sz="2800" b="1" dirty="0" smtClean="0"/>
              <a:t>סעיף 3</a:t>
            </a:r>
          </a:p>
          <a:p>
            <a:r>
              <a:rPr lang="he-IL" sz="2800" dirty="0" smtClean="0"/>
              <a:t>בכל הפעולות הנוגעות לילדים, בין אם ננקטות בידי מוסדות רווחה סוציאלית ציבוריים או פרטיים ובין בידי בתי משפט, רשויות מינהל או גופים תחיקתיים, תהא טובת הילד שיקול ראשון במעלה.</a:t>
            </a:r>
          </a:p>
          <a:p>
            <a:r>
              <a:rPr lang="he-IL" sz="2800" dirty="0" smtClean="0"/>
              <a:t>המדינות החברות מקבלות על עצמן להבטיח לילד הגנה וטיפול ככל שיידרש לטובתו, תוך התייחסות לזכויות וחובות הוריו, אפוטרופסים חוקיים או אישים אחרים האחראיים משפטית לו או לה, ולשם כך ינקטו צעדים מתאימים, תחיקתיים או מינהליים.</a:t>
            </a:r>
            <a:endParaRPr lang="he-IL" sz="2800" dirty="0"/>
          </a:p>
        </p:txBody>
      </p:sp>
      <p:sp>
        <p:nvSpPr>
          <p:cNvPr id="5" name="Rectangle 4"/>
          <p:cNvSpPr/>
          <p:nvPr/>
        </p:nvSpPr>
        <p:spPr>
          <a:xfrm>
            <a:off x="3995936" y="1412776"/>
            <a:ext cx="4666663" cy="523220"/>
          </a:xfrm>
          <a:prstGeom prst="rect">
            <a:avLst/>
          </a:prstGeom>
        </p:spPr>
        <p:txBody>
          <a:bodyPr wrap="none">
            <a:spAutoFit/>
          </a:bodyPr>
          <a:lstStyle/>
          <a:p>
            <a:pPr algn="ctr"/>
            <a:r>
              <a:rPr lang="he-IL" sz="2800" b="1" dirty="0" smtClean="0"/>
              <a:t>אמנת האו"ם בדבר זכויות הילד</a:t>
            </a:r>
            <a:endParaRPr lang="he-IL" sz="2800" b="1" u="sng"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556792"/>
            <a:ext cx="8676456" cy="4431983"/>
          </a:xfrm>
          <a:prstGeom prst="rect">
            <a:avLst/>
          </a:prstGeom>
        </p:spPr>
        <p:txBody>
          <a:bodyPr wrap="square">
            <a:spAutoFit/>
          </a:bodyPr>
          <a:lstStyle/>
          <a:p>
            <a:pPr algn="ctr">
              <a:lnSpc>
                <a:spcPct val="150000"/>
              </a:lnSpc>
            </a:pPr>
            <a:r>
              <a:rPr lang="he-IL" sz="4000" b="1" dirty="0" smtClean="0">
                <a:solidFill>
                  <a:srgbClr val="00B050"/>
                </a:solidFill>
                <a:latin typeface="David" pitchFamily="34" charset="-79"/>
                <a:cs typeface="David" pitchFamily="34" charset="-79"/>
              </a:rPr>
              <a:t>ויתור על סודיות – </a:t>
            </a:r>
          </a:p>
          <a:p>
            <a:pPr algn="ctr">
              <a:lnSpc>
                <a:spcPct val="150000"/>
              </a:lnSpc>
            </a:pPr>
            <a:r>
              <a:rPr lang="he-IL" sz="4000" b="1" dirty="0" smtClean="0">
                <a:solidFill>
                  <a:srgbClr val="00B050"/>
                </a:solidFill>
                <a:latin typeface="David" pitchFamily="34" charset="-79"/>
                <a:cs typeface="David" pitchFamily="34" charset="-79"/>
              </a:rPr>
              <a:t>התייחסות לנקודות מרכזיות</a:t>
            </a:r>
          </a:p>
          <a:p>
            <a:pPr algn="ctr">
              <a:lnSpc>
                <a:spcPct val="150000"/>
              </a:lnSpc>
            </a:pPr>
            <a:endParaRPr lang="he-IL" sz="4000" b="1" dirty="0" smtClean="0">
              <a:solidFill>
                <a:srgbClr val="00B050"/>
              </a:solidFill>
              <a:latin typeface="David" pitchFamily="34" charset="-79"/>
              <a:cs typeface="David" pitchFamily="34" charset="-79"/>
            </a:endParaRPr>
          </a:p>
          <a:p>
            <a:pPr algn="ctr">
              <a:lnSpc>
                <a:spcPct val="150000"/>
              </a:lnSpc>
            </a:pPr>
            <a:endParaRPr lang="he-IL" sz="4000" dirty="0" smtClean="0">
              <a:solidFill>
                <a:srgbClr val="00B050"/>
              </a:solidFill>
              <a:latin typeface="David" pitchFamily="34" charset="-79"/>
              <a:cs typeface="David" pitchFamily="34" charset="-79"/>
            </a:endParaRPr>
          </a:p>
          <a:p>
            <a:pPr>
              <a:lnSpc>
                <a:spcPct val="150000"/>
              </a:lnSpc>
            </a:pPr>
            <a:endParaRPr lang="he-IL" sz="2800" dirty="0" smtClean="0">
              <a:solidFill>
                <a:srgbClr val="00B050"/>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556792"/>
            <a:ext cx="8676456" cy="9048631"/>
          </a:xfrm>
          <a:prstGeom prst="rect">
            <a:avLst/>
          </a:prstGeom>
        </p:spPr>
        <p:txBody>
          <a:bodyPr wrap="square">
            <a:spAutoFit/>
          </a:bodyPr>
          <a:lstStyle/>
          <a:p>
            <a:pPr algn="just">
              <a:lnSpc>
                <a:spcPct val="150000"/>
              </a:lnSpc>
              <a:buFont typeface="Arial" pitchFamily="34" charset="0"/>
              <a:buChar char="•"/>
            </a:pPr>
            <a:r>
              <a:rPr lang="he-IL" sz="4000" b="1" dirty="0" smtClean="0">
                <a:solidFill>
                  <a:schemeClr val="tx2">
                    <a:lumMod val="75000"/>
                  </a:schemeClr>
                </a:solidFill>
                <a:latin typeface="David" pitchFamily="34" charset="-79"/>
                <a:cs typeface="David" pitchFamily="34" charset="-79"/>
              </a:rPr>
              <a:t>חיסיון לעומת סודיות</a:t>
            </a:r>
          </a:p>
          <a:p>
            <a:pPr algn="just">
              <a:lnSpc>
                <a:spcPct val="150000"/>
              </a:lnSpc>
              <a:buFont typeface="Arial" pitchFamily="34" charset="0"/>
              <a:buChar char="•"/>
            </a:pPr>
            <a:r>
              <a:rPr lang="he-IL" sz="4000" b="1" dirty="0" smtClean="0">
                <a:solidFill>
                  <a:schemeClr val="tx2">
                    <a:lumMod val="75000"/>
                  </a:schemeClr>
                </a:solidFill>
                <a:latin typeface="David" pitchFamily="34" charset="-79"/>
                <a:cs typeface="David" pitchFamily="34" charset="-79"/>
              </a:rPr>
              <a:t>פרטים שאינם חסויים (להבדיל מסודיים): </a:t>
            </a:r>
            <a:r>
              <a:rPr lang="he-IL" sz="3600" b="1" dirty="0" smtClean="0">
                <a:solidFill>
                  <a:schemeClr val="tx2">
                    <a:lumMod val="75000"/>
                  </a:schemeClr>
                </a:solidFill>
                <a:latin typeface="David" pitchFamily="34" charset="-79"/>
                <a:cs typeface="David" pitchFamily="34" charset="-79"/>
              </a:rPr>
              <a:t>עצם מתן הטיפול, תאריכי ביקורים, מידע שנמסר ע"י המטופל במעמד אנשים נוספים </a:t>
            </a:r>
          </a:p>
          <a:p>
            <a:pPr algn="just">
              <a:lnSpc>
                <a:spcPct val="150000"/>
              </a:lnSpc>
            </a:pPr>
            <a:r>
              <a:rPr lang="he-IL" sz="3600" b="1" dirty="0" smtClean="0">
                <a:solidFill>
                  <a:schemeClr val="tx2">
                    <a:lumMod val="75000"/>
                  </a:schemeClr>
                </a:solidFill>
                <a:latin typeface="David" pitchFamily="34" charset="-79"/>
                <a:cs typeface="David" pitchFamily="34" charset="-79"/>
              </a:rPr>
              <a:t>("בריאות ומשפט", אמנון כרמי)</a:t>
            </a:r>
            <a:endParaRPr lang="he-IL" sz="4000" b="1" dirty="0" smtClean="0">
              <a:solidFill>
                <a:schemeClr val="tx2">
                  <a:lumMod val="75000"/>
                </a:schemeClr>
              </a:solidFill>
              <a:latin typeface="David" pitchFamily="34" charset="-79"/>
              <a:cs typeface="David" pitchFamily="34" charset="-79"/>
            </a:endParaRPr>
          </a:p>
          <a:p>
            <a:pPr algn="just">
              <a:lnSpc>
                <a:spcPct val="150000"/>
              </a:lnSpc>
              <a:buFont typeface="Arial" pitchFamily="34" charset="0"/>
              <a:buChar char="•"/>
            </a:pPr>
            <a:endParaRPr lang="he-IL" sz="4000" b="1" dirty="0" smtClean="0">
              <a:solidFill>
                <a:schemeClr val="tx2">
                  <a:lumMod val="75000"/>
                </a:schemeClr>
              </a:solidFill>
              <a:latin typeface="David" pitchFamily="34" charset="-79"/>
              <a:cs typeface="David" pitchFamily="34" charset="-79"/>
            </a:endParaRP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ctr">
              <a:lnSpc>
                <a:spcPct val="150000"/>
              </a:lnSpc>
            </a:pPr>
            <a:endParaRPr lang="he-IL" sz="4000" b="1" dirty="0" smtClean="0">
              <a:solidFill>
                <a:schemeClr val="tx2">
                  <a:lumMod val="75000"/>
                </a:schemeClr>
              </a:solidFill>
              <a:latin typeface="David" pitchFamily="34" charset="-79"/>
              <a:cs typeface="David" pitchFamily="34" charset="-79"/>
            </a:endParaRPr>
          </a:p>
          <a:p>
            <a:pPr>
              <a:lnSpc>
                <a:spcPct val="150000"/>
              </a:lnSpc>
            </a:pPr>
            <a:endParaRPr lang="he-IL" sz="2800" dirty="0" smtClean="0">
              <a:solidFill>
                <a:schemeClr val="tx2">
                  <a:lumMod val="75000"/>
                </a:schemeClr>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556792"/>
            <a:ext cx="8676456" cy="8125301"/>
          </a:xfrm>
          <a:prstGeom prst="rect">
            <a:avLst/>
          </a:prstGeom>
        </p:spPr>
        <p:txBody>
          <a:bodyPr wrap="square">
            <a:spAutoFit/>
          </a:bodyPr>
          <a:lstStyle/>
          <a:p>
            <a:pPr algn="just">
              <a:lnSpc>
                <a:spcPct val="150000"/>
              </a:lnSpc>
            </a:pPr>
            <a:r>
              <a:rPr lang="he-IL" sz="4000" b="1" dirty="0" smtClean="0">
                <a:solidFill>
                  <a:schemeClr val="tx2">
                    <a:lumMod val="75000"/>
                  </a:schemeClr>
                </a:solidFill>
                <a:latin typeface="David" pitchFamily="34" charset="-79"/>
                <a:cs typeface="David" pitchFamily="34" charset="-79"/>
              </a:rPr>
              <a:t>* האם חובה שהויתור יהיה בכתב?</a:t>
            </a:r>
          </a:p>
          <a:p>
            <a:pPr algn="just">
              <a:lnSpc>
                <a:spcPct val="150000"/>
              </a:lnSpc>
            </a:pPr>
            <a:r>
              <a:rPr lang="he-IL" sz="4000" b="1" dirty="0" smtClean="0">
                <a:solidFill>
                  <a:schemeClr val="tx2">
                    <a:lumMod val="75000"/>
                  </a:schemeClr>
                </a:solidFill>
                <a:latin typeface="David" pitchFamily="34" charset="-79"/>
                <a:cs typeface="David" pitchFamily="34" charset="-79"/>
              </a:rPr>
              <a:t>* ויתור מכללא / ויתור בהתנהגות </a:t>
            </a:r>
          </a:p>
          <a:p>
            <a:pPr algn="just">
              <a:lnSpc>
                <a:spcPct val="150000"/>
              </a:lnSpc>
            </a:pPr>
            <a:r>
              <a:rPr lang="he-IL" sz="4000" b="1" dirty="0" smtClean="0">
                <a:solidFill>
                  <a:schemeClr val="tx2">
                    <a:lumMod val="75000"/>
                  </a:schemeClr>
                </a:solidFill>
                <a:latin typeface="David" pitchFamily="34" charset="-79"/>
                <a:cs typeface="David" pitchFamily="34" charset="-79"/>
              </a:rPr>
              <a:t>* לכמה זמן תקף ויתור על סודיות?</a:t>
            </a:r>
          </a:p>
          <a:p>
            <a:pPr algn="just">
              <a:lnSpc>
                <a:spcPct val="150000"/>
              </a:lnSpc>
            </a:pPr>
            <a:r>
              <a:rPr lang="he-IL" sz="4000" b="1" dirty="0" smtClean="0">
                <a:solidFill>
                  <a:schemeClr val="tx2">
                    <a:lumMod val="75000"/>
                  </a:schemeClr>
                </a:solidFill>
                <a:latin typeface="David" pitchFamily="34" charset="-79"/>
                <a:cs typeface="David" pitchFamily="34" charset="-79"/>
              </a:rPr>
              <a:t>* האם יש צורך בכתב ויתור על סודיות חדש בעת מעבר מסגרת חינוכית?</a:t>
            </a: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ctr">
              <a:lnSpc>
                <a:spcPct val="150000"/>
              </a:lnSpc>
            </a:pPr>
            <a:endParaRPr lang="he-IL" sz="4000" b="1" dirty="0" smtClean="0">
              <a:solidFill>
                <a:schemeClr val="tx2">
                  <a:lumMod val="75000"/>
                </a:schemeClr>
              </a:solidFill>
              <a:latin typeface="David" pitchFamily="34" charset="-79"/>
              <a:cs typeface="David" pitchFamily="34" charset="-79"/>
            </a:endParaRPr>
          </a:p>
          <a:p>
            <a:pPr>
              <a:lnSpc>
                <a:spcPct val="150000"/>
              </a:lnSpc>
            </a:pPr>
            <a:endParaRPr lang="he-IL" sz="2800" dirty="0" smtClean="0">
              <a:solidFill>
                <a:schemeClr val="tx2">
                  <a:lumMod val="75000"/>
                </a:schemeClr>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208355"/>
            <a:ext cx="8676456" cy="7201972"/>
          </a:xfrm>
          <a:prstGeom prst="rect">
            <a:avLst/>
          </a:prstGeom>
        </p:spPr>
        <p:txBody>
          <a:bodyPr wrap="square">
            <a:spAutoFit/>
          </a:bodyPr>
          <a:lstStyle/>
          <a:p>
            <a:pPr algn="just">
              <a:lnSpc>
                <a:spcPct val="150000"/>
              </a:lnSpc>
            </a:pPr>
            <a:r>
              <a:rPr lang="he-IL" sz="4000" b="1" dirty="0" smtClean="0">
                <a:solidFill>
                  <a:schemeClr val="tx2">
                    <a:lumMod val="75000"/>
                  </a:schemeClr>
                </a:solidFill>
                <a:latin typeface="David" pitchFamily="34" charset="-79"/>
                <a:cs typeface="David" pitchFamily="34" charset="-79"/>
              </a:rPr>
              <a:t>* הסכמת ההורים / מחלוקות בין ההורים (חוזר מינהל רפואה מ-2009)</a:t>
            </a:r>
          </a:p>
          <a:p>
            <a:pPr algn="just">
              <a:lnSpc>
                <a:spcPct val="150000"/>
              </a:lnSpc>
            </a:pPr>
            <a:r>
              <a:rPr lang="he-IL" sz="4000" b="1" dirty="0" smtClean="0">
                <a:solidFill>
                  <a:schemeClr val="tx2">
                    <a:lumMod val="75000"/>
                  </a:schemeClr>
                </a:solidFill>
                <a:latin typeface="David" pitchFamily="34" charset="-79"/>
                <a:cs typeface="David" pitchFamily="34" charset="-79"/>
              </a:rPr>
              <a:t>* ייזום מתן מידע להורה שאינו נוכח ואינו מלווה את הטיפול – עפ"י שק"ד המטפל</a:t>
            </a:r>
          </a:p>
          <a:p>
            <a:pPr algn="just">
              <a:lnSpc>
                <a:spcPct val="150000"/>
              </a:lnSpc>
            </a:pPr>
            <a:r>
              <a:rPr lang="he-IL" sz="4000" b="1" dirty="0" smtClean="0">
                <a:solidFill>
                  <a:schemeClr val="tx2">
                    <a:lumMod val="75000"/>
                  </a:schemeClr>
                </a:solidFill>
                <a:latin typeface="David" pitchFamily="34" charset="-79"/>
                <a:cs typeface="David" pitchFamily="34" charset="-79"/>
              </a:rPr>
              <a:t>* טיפול נפשי – הסכמת שני ההורים</a:t>
            </a: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ctr">
              <a:lnSpc>
                <a:spcPct val="150000"/>
              </a:lnSpc>
            </a:pPr>
            <a:endParaRPr lang="he-IL" sz="4000" b="1" dirty="0" smtClean="0">
              <a:solidFill>
                <a:schemeClr val="tx2">
                  <a:lumMod val="75000"/>
                </a:schemeClr>
              </a:solidFill>
              <a:latin typeface="David" pitchFamily="34" charset="-79"/>
              <a:cs typeface="David" pitchFamily="34" charset="-79"/>
            </a:endParaRPr>
          </a:p>
          <a:p>
            <a:pPr>
              <a:lnSpc>
                <a:spcPct val="150000"/>
              </a:lnSpc>
            </a:pPr>
            <a:endParaRPr lang="he-IL" sz="2800" dirty="0" smtClean="0">
              <a:solidFill>
                <a:schemeClr val="tx2">
                  <a:lumMod val="75000"/>
                </a:schemeClr>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556792"/>
            <a:ext cx="8676456" cy="5355312"/>
          </a:xfrm>
          <a:prstGeom prst="rect">
            <a:avLst/>
          </a:prstGeom>
        </p:spPr>
        <p:txBody>
          <a:bodyPr wrap="square">
            <a:spAutoFit/>
          </a:bodyPr>
          <a:lstStyle/>
          <a:p>
            <a:pPr algn="ctr">
              <a:lnSpc>
                <a:spcPct val="150000"/>
              </a:lnSpc>
            </a:pPr>
            <a:r>
              <a:rPr lang="he-IL" sz="4000" b="1" dirty="0" smtClean="0">
                <a:solidFill>
                  <a:srgbClr val="00B050"/>
                </a:solidFill>
                <a:latin typeface="David" pitchFamily="34" charset="-79"/>
                <a:cs typeface="David" pitchFamily="34" charset="-79"/>
              </a:rPr>
              <a:t>חקיקה – </a:t>
            </a:r>
          </a:p>
          <a:p>
            <a:pPr algn="ctr">
              <a:lnSpc>
                <a:spcPct val="150000"/>
              </a:lnSpc>
            </a:pPr>
            <a:r>
              <a:rPr lang="he-IL" sz="4000" b="1" dirty="0" smtClean="0">
                <a:solidFill>
                  <a:srgbClr val="00B050"/>
                </a:solidFill>
                <a:latin typeface="David" pitchFamily="34" charset="-79"/>
                <a:cs typeface="David" pitchFamily="34" charset="-79"/>
              </a:rPr>
              <a:t>חובות הסודיות בחוק, החריגים לסודיות</a:t>
            </a:r>
          </a:p>
          <a:p>
            <a:pPr algn="ctr">
              <a:lnSpc>
                <a:spcPct val="150000"/>
              </a:lnSpc>
            </a:pPr>
            <a:r>
              <a:rPr lang="he-IL" sz="4000" b="1" dirty="0" smtClean="0">
                <a:solidFill>
                  <a:srgbClr val="00B050"/>
                </a:solidFill>
                <a:latin typeface="David" pitchFamily="34" charset="-79"/>
                <a:cs typeface="David" pitchFamily="34" charset="-79"/>
              </a:rPr>
              <a:t>וחובות דיווח</a:t>
            </a:r>
          </a:p>
          <a:p>
            <a:pPr algn="ctr">
              <a:lnSpc>
                <a:spcPct val="150000"/>
              </a:lnSpc>
            </a:pPr>
            <a:endParaRPr lang="he-IL" sz="4000" b="1" dirty="0" smtClean="0">
              <a:solidFill>
                <a:srgbClr val="00B050"/>
              </a:solidFill>
              <a:latin typeface="David" pitchFamily="34" charset="-79"/>
              <a:cs typeface="David" pitchFamily="34" charset="-79"/>
            </a:endParaRPr>
          </a:p>
          <a:p>
            <a:pPr algn="ctr">
              <a:lnSpc>
                <a:spcPct val="150000"/>
              </a:lnSpc>
            </a:pPr>
            <a:endParaRPr lang="he-IL" sz="4000" dirty="0" smtClean="0">
              <a:solidFill>
                <a:srgbClr val="00B050"/>
              </a:solidFill>
              <a:latin typeface="David" pitchFamily="34" charset="-79"/>
              <a:cs typeface="David" pitchFamily="34" charset="-79"/>
            </a:endParaRPr>
          </a:p>
          <a:p>
            <a:pPr>
              <a:lnSpc>
                <a:spcPct val="150000"/>
              </a:lnSpc>
            </a:pPr>
            <a:endParaRPr lang="he-IL" sz="2800" dirty="0" smtClean="0">
              <a:solidFill>
                <a:srgbClr val="00B050"/>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251520" y="1208355"/>
            <a:ext cx="8676456" cy="6001643"/>
          </a:xfrm>
          <a:prstGeom prst="rect">
            <a:avLst/>
          </a:prstGeom>
        </p:spPr>
        <p:txBody>
          <a:bodyPr wrap="square">
            <a:spAutoFit/>
          </a:bodyPr>
          <a:lstStyle/>
          <a:p>
            <a:pPr algn="just">
              <a:lnSpc>
                <a:spcPct val="150000"/>
              </a:lnSpc>
            </a:pPr>
            <a:r>
              <a:rPr lang="he-IL" sz="2800" b="1" u="sng" dirty="0" smtClean="0">
                <a:solidFill>
                  <a:schemeClr val="tx2">
                    <a:lumMod val="75000"/>
                  </a:schemeClr>
                </a:solidFill>
                <a:latin typeface="David" pitchFamily="34" charset="-79"/>
                <a:cs typeface="David" pitchFamily="34" charset="-79"/>
              </a:rPr>
              <a:t>קוד האתיקה של הסתדרות הפסיכולוגים:</a:t>
            </a:r>
          </a:p>
          <a:p>
            <a:pPr algn="just">
              <a:lnSpc>
                <a:spcPct val="150000"/>
              </a:lnSpc>
            </a:pPr>
            <a:endParaRPr lang="he-IL" sz="2000" b="1" dirty="0" smtClean="0">
              <a:solidFill>
                <a:schemeClr val="tx2">
                  <a:lumMod val="75000"/>
                </a:schemeClr>
              </a:solidFill>
              <a:latin typeface="David" pitchFamily="34" charset="-79"/>
              <a:cs typeface="David" pitchFamily="34" charset="-79"/>
            </a:endParaRPr>
          </a:p>
          <a:p>
            <a:pPr algn="just">
              <a:lnSpc>
                <a:spcPct val="150000"/>
              </a:lnSpc>
            </a:pPr>
            <a:r>
              <a:rPr lang="he-IL" sz="2400" dirty="0" smtClean="0"/>
              <a:t>"כאשר ההתערבות המקצועית נעשית בילדים שהוריהם מצויים בסכסוך, בתהליכי פירוד או בגירושים, יש לקבל מראש בכתב או בעל-פה את הסכמת </a:t>
            </a:r>
            <a:r>
              <a:rPr lang="he-IL" sz="2400" b="1" dirty="0" smtClean="0"/>
              <a:t>שני ההורים</a:t>
            </a:r>
            <a:r>
              <a:rPr lang="he-IL" sz="2400" dirty="0" smtClean="0"/>
              <a:t> [ההדגשה לא במקור] לביצוע ההתערבות המקצועית. במידה ואין אפשרות ליצור קשר עם אחד ההורים, או לקבל את הסכמתו להתערבות, יש לפנות לפקידת סעד לחוק נוער או לבית-המשפט לענייני נוער, על מנת לקבל היתר לקיים את ההתערבות בהסכמת הורה אחד בלבד"</a:t>
            </a:r>
            <a:endParaRPr lang="he-IL" sz="2400" b="1" dirty="0" smtClean="0">
              <a:solidFill>
                <a:schemeClr val="tx2">
                  <a:lumMod val="75000"/>
                </a:schemeClr>
              </a:solidFill>
              <a:latin typeface="David" pitchFamily="34" charset="-79"/>
              <a:cs typeface="David" pitchFamily="34" charset="-79"/>
            </a:endParaRPr>
          </a:p>
          <a:p>
            <a:pPr algn="ctr">
              <a:lnSpc>
                <a:spcPct val="150000"/>
              </a:lnSpc>
            </a:pPr>
            <a:endParaRPr lang="he-IL" sz="2000" b="1" dirty="0" smtClean="0">
              <a:solidFill>
                <a:schemeClr val="tx2">
                  <a:lumMod val="75000"/>
                </a:schemeClr>
              </a:solidFill>
              <a:latin typeface="David" pitchFamily="34" charset="-79"/>
              <a:cs typeface="David" pitchFamily="34" charset="-79"/>
            </a:endParaRPr>
          </a:p>
          <a:p>
            <a:pPr>
              <a:lnSpc>
                <a:spcPct val="150000"/>
              </a:lnSpc>
            </a:pPr>
            <a:endParaRPr lang="he-IL" sz="2000" dirty="0" smtClean="0">
              <a:solidFill>
                <a:schemeClr val="tx2">
                  <a:lumMod val="75000"/>
                </a:schemeClr>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208355"/>
            <a:ext cx="8676456" cy="9048631"/>
          </a:xfrm>
          <a:prstGeom prst="rect">
            <a:avLst/>
          </a:prstGeom>
        </p:spPr>
        <p:txBody>
          <a:bodyPr wrap="square">
            <a:spAutoFit/>
          </a:bodyPr>
          <a:lstStyle/>
          <a:p>
            <a:pPr algn="just">
              <a:lnSpc>
                <a:spcPct val="150000"/>
              </a:lnSpc>
            </a:pPr>
            <a:r>
              <a:rPr lang="he-IL" sz="4000" b="1" dirty="0" smtClean="0">
                <a:solidFill>
                  <a:schemeClr val="tx2">
                    <a:lumMod val="75000"/>
                  </a:schemeClr>
                </a:solidFill>
                <a:latin typeface="David" pitchFamily="34" charset="-79"/>
                <a:cs typeface="David" pitchFamily="34" charset="-79"/>
              </a:rPr>
              <a:t>* מקרים דחופים – הסכמת אחד ההורים</a:t>
            </a: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just">
              <a:lnSpc>
                <a:spcPct val="150000"/>
              </a:lnSpc>
            </a:pPr>
            <a:r>
              <a:rPr lang="he-IL" sz="4000" b="1" dirty="0" smtClean="0">
                <a:solidFill>
                  <a:schemeClr val="tx2">
                    <a:lumMod val="75000"/>
                  </a:schemeClr>
                </a:solidFill>
                <a:latin typeface="David" pitchFamily="34" charset="-79"/>
                <a:cs typeface="David" pitchFamily="34" charset="-79"/>
              </a:rPr>
              <a:t>* חשיפת מידע בפני הורה שלוב ("חורג")</a:t>
            </a:r>
          </a:p>
          <a:p>
            <a:pPr algn="just">
              <a:lnSpc>
                <a:spcPct val="150000"/>
              </a:lnSpc>
            </a:pPr>
            <a:r>
              <a:rPr lang="he-IL" sz="4000" b="1" dirty="0" smtClean="0">
                <a:solidFill>
                  <a:schemeClr val="tx2">
                    <a:lumMod val="75000"/>
                  </a:schemeClr>
                </a:solidFill>
                <a:latin typeface="David" pitchFamily="34" charset="-79"/>
                <a:cs typeface="David" pitchFamily="34" charset="-79"/>
              </a:rPr>
              <a:t> </a:t>
            </a:r>
          </a:p>
          <a:p>
            <a:pPr algn="just">
              <a:lnSpc>
                <a:spcPct val="150000"/>
              </a:lnSpc>
            </a:pPr>
            <a:r>
              <a:rPr lang="he-IL" sz="4000" b="1" dirty="0" smtClean="0">
                <a:solidFill>
                  <a:schemeClr val="tx2">
                    <a:lumMod val="75000"/>
                  </a:schemeClr>
                </a:solidFill>
                <a:latin typeface="David" pitchFamily="34" charset="-79"/>
                <a:cs typeface="David" pitchFamily="34" charset="-79"/>
              </a:rPr>
              <a:t>* אבחון ותצפיות – פרטיות וסודיות</a:t>
            </a: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ctr">
              <a:lnSpc>
                <a:spcPct val="150000"/>
              </a:lnSpc>
            </a:pPr>
            <a:endParaRPr lang="he-IL" sz="4000" b="1" dirty="0" smtClean="0">
              <a:solidFill>
                <a:schemeClr val="tx2">
                  <a:lumMod val="75000"/>
                </a:schemeClr>
              </a:solidFill>
              <a:latin typeface="David" pitchFamily="34" charset="-79"/>
              <a:cs typeface="David" pitchFamily="34" charset="-79"/>
            </a:endParaRPr>
          </a:p>
          <a:p>
            <a:pPr>
              <a:lnSpc>
                <a:spcPct val="150000"/>
              </a:lnSpc>
            </a:pPr>
            <a:endParaRPr lang="he-IL" sz="2800" dirty="0" smtClean="0">
              <a:solidFill>
                <a:schemeClr val="tx2">
                  <a:lumMod val="75000"/>
                </a:schemeClr>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556792"/>
            <a:ext cx="8676456" cy="9048631"/>
          </a:xfrm>
          <a:prstGeom prst="rect">
            <a:avLst/>
          </a:prstGeom>
        </p:spPr>
        <p:txBody>
          <a:bodyPr wrap="square">
            <a:spAutoFit/>
          </a:bodyPr>
          <a:lstStyle/>
          <a:p>
            <a:pPr algn="just">
              <a:lnSpc>
                <a:spcPct val="150000"/>
              </a:lnSpc>
            </a:pPr>
            <a:r>
              <a:rPr lang="he-IL" sz="4000" b="1" dirty="0" smtClean="0">
                <a:solidFill>
                  <a:schemeClr val="tx2">
                    <a:lumMod val="75000"/>
                  </a:schemeClr>
                </a:solidFill>
                <a:latin typeface="David" pitchFamily="34" charset="-79"/>
                <a:cs typeface="David" pitchFamily="34" charset="-79"/>
              </a:rPr>
              <a:t>* דרישה לאבחון ולויתור סודיות רפואית כתנאי קבלה לבית ספר – האם חוקי?</a:t>
            </a:r>
          </a:p>
          <a:p>
            <a:pPr algn="just">
              <a:lnSpc>
                <a:spcPct val="150000"/>
              </a:lnSpc>
            </a:pPr>
            <a:r>
              <a:rPr lang="he-IL" sz="4000" b="1" dirty="0" smtClean="0">
                <a:solidFill>
                  <a:schemeClr val="tx2">
                    <a:lumMod val="75000"/>
                  </a:schemeClr>
                </a:solidFill>
                <a:latin typeface="David" pitchFamily="34" charset="-79"/>
                <a:cs typeface="David" pitchFamily="34" charset="-79"/>
              </a:rPr>
              <a:t>* האם ניתן להתחרט ולבטל כתב ויתור שנחתם?</a:t>
            </a:r>
          </a:p>
          <a:p>
            <a:pPr algn="just">
              <a:lnSpc>
                <a:spcPct val="150000"/>
              </a:lnSpc>
            </a:pPr>
            <a:r>
              <a:rPr lang="he-IL" sz="4000" b="1" dirty="0" smtClean="0">
                <a:solidFill>
                  <a:schemeClr val="tx2">
                    <a:lumMod val="75000"/>
                  </a:schemeClr>
                </a:solidFill>
                <a:latin typeface="David" pitchFamily="34" charset="-79"/>
                <a:cs typeface="David" pitchFamily="34" charset="-79"/>
              </a:rPr>
              <a:t>* ויתור על סודיות בהוראת בית משפט</a:t>
            </a:r>
          </a:p>
          <a:p>
            <a:pPr algn="just">
              <a:lnSpc>
                <a:spcPct val="150000"/>
              </a:lnSpc>
              <a:buFont typeface="Arial" pitchFamily="34" charset="0"/>
              <a:buChar char="•"/>
            </a:pPr>
            <a:endParaRPr lang="he-IL" sz="4000" b="1" dirty="0" smtClean="0">
              <a:solidFill>
                <a:schemeClr val="tx2">
                  <a:lumMod val="75000"/>
                </a:schemeClr>
              </a:solidFill>
              <a:latin typeface="David" pitchFamily="34" charset="-79"/>
              <a:cs typeface="David" pitchFamily="34" charset="-79"/>
            </a:endParaRP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just">
              <a:lnSpc>
                <a:spcPct val="150000"/>
              </a:lnSpc>
            </a:pPr>
            <a:endParaRPr lang="he-IL" sz="4000" b="1" dirty="0" smtClean="0">
              <a:solidFill>
                <a:schemeClr val="tx2">
                  <a:lumMod val="75000"/>
                </a:schemeClr>
              </a:solidFill>
              <a:latin typeface="David" pitchFamily="34" charset="-79"/>
              <a:cs typeface="David" pitchFamily="34" charset="-79"/>
            </a:endParaRPr>
          </a:p>
          <a:p>
            <a:pPr algn="ctr">
              <a:lnSpc>
                <a:spcPct val="150000"/>
              </a:lnSpc>
            </a:pPr>
            <a:endParaRPr lang="he-IL" sz="4000" b="1" dirty="0" smtClean="0">
              <a:solidFill>
                <a:schemeClr val="tx2">
                  <a:lumMod val="75000"/>
                </a:schemeClr>
              </a:solidFill>
              <a:latin typeface="David" pitchFamily="34" charset="-79"/>
              <a:cs typeface="David" pitchFamily="34" charset="-79"/>
            </a:endParaRPr>
          </a:p>
          <a:p>
            <a:pPr>
              <a:lnSpc>
                <a:spcPct val="150000"/>
              </a:lnSpc>
            </a:pPr>
            <a:endParaRPr lang="he-IL" sz="2800" dirty="0" smtClean="0">
              <a:solidFill>
                <a:schemeClr val="tx2">
                  <a:lumMod val="75000"/>
                </a:schemeClr>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2276872"/>
            <a:ext cx="8676456" cy="3046988"/>
          </a:xfrm>
          <a:prstGeom prst="rect">
            <a:avLst/>
          </a:prstGeom>
        </p:spPr>
        <p:txBody>
          <a:bodyPr wrap="square">
            <a:spAutoFit/>
          </a:bodyPr>
          <a:lstStyle/>
          <a:p>
            <a:r>
              <a:rPr lang="he-IL" sz="2400" b="1" dirty="0" smtClean="0"/>
              <a:t>במסגרת הליך משפטי שלח מזכיר בית המשפט לפרופ' נוימן טופס "הזמנת עד/צו להזמנת מסמכים" שבו התבקש להעיד בבית המשפט ולהביא עימו את תיקו הרפואי של פלוני. האחראית בביה"ח שלחה את תצלום תיקו הרפואי של פלוני במעטפה בדואר רשום, בלי אזהרה עליה, בלווית תזכיר המופנה אל השופט. החומר הרפואי האמור הגיע למזכירות ודלף (הופץ למכריו של פלוני). </a:t>
            </a:r>
          </a:p>
          <a:p>
            <a:r>
              <a:rPr lang="he-IL" sz="2400" b="1" dirty="0" smtClean="0"/>
              <a:t>פרופ' נוימן וביה"ח חויבו לשלם לפלוני פיצויים של רשלנות במסירת סודיותיו הרפואיים והפרת חוק הגנת הפרטיות. </a:t>
            </a:r>
            <a:endParaRPr lang="he-IL" sz="2400" dirty="0"/>
          </a:p>
        </p:txBody>
      </p:sp>
      <p:sp>
        <p:nvSpPr>
          <p:cNvPr id="5" name="Rectangle 4"/>
          <p:cNvSpPr/>
          <p:nvPr/>
        </p:nvSpPr>
        <p:spPr>
          <a:xfrm>
            <a:off x="1874721" y="1700808"/>
            <a:ext cx="6729727" cy="523220"/>
          </a:xfrm>
          <a:prstGeom prst="rect">
            <a:avLst/>
          </a:prstGeom>
        </p:spPr>
        <p:txBody>
          <a:bodyPr wrap="none">
            <a:spAutoFit/>
          </a:bodyPr>
          <a:lstStyle/>
          <a:p>
            <a:pPr algn="ctr"/>
            <a:r>
              <a:rPr lang="he-IL" sz="2800" b="1" u="sng" dirty="0" smtClean="0"/>
              <a:t>ע"א (ת"א) 1410/93 פרופ' מיכה נוימן נ' פלוני</a:t>
            </a:r>
            <a:endParaRPr lang="he-IL" sz="2800" b="1" u="sng"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556792"/>
            <a:ext cx="8676456" cy="4431983"/>
          </a:xfrm>
          <a:prstGeom prst="rect">
            <a:avLst/>
          </a:prstGeom>
        </p:spPr>
        <p:txBody>
          <a:bodyPr wrap="square">
            <a:spAutoFit/>
          </a:bodyPr>
          <a:lstStyle/>
          <a:p>
            <a:pPr algn="ctr">
              <a:lnSpc>
                <a:spcPct val="150000"/>
              </a:lnSpc>
            </a:pPr>
            <a:r>
              <a:rPr lang="he-IL" sz="4000" b="1" dirty="0" smtClean="0">
                <a:solidFill>
                  <a:srgbClr val="00B050"/>
                </a:solidFill>
                <a:latin typeface="David" pitchFamily="34" charset="-79"/>
                <a:cs typeface="David" pitchFamily="34" charset="-79"/>
              </a:rPr>
              <a:t>כתבי ויתור על סודיות – </a:t>
            </a:r>
          </a:p>
          <a:p>
            <a:pPr algn="ctr">
              <a:lnSpc>
                <a:spcPct val="150000"/>
              </a:lnSpc>
            </a:pPr>
            <a:r>
              <a:rPr lang="he-IL" sz="4000" b="1" dirty="0" smtClean="0">
                <a:solidFill>
                  <a:srgbClr val="00B050"/>
                </a:solidFill>
                <a:latin typeface="David" pitchFamily="34" charset="-79"/>
                <a:cs typeface="David" pitchFamily="34" charset="-79"/>
              </a:rPr>
              <a:t>סקירת דוגמאות</a:t>
            </a:r>
          </a:p>
          <a:p>
            <a:pPr algn="ctr">
              <a:lnSpc>
                <a:spcPct val="150000"/>
              </a:lnSpc>
            </a:pPr>
            <a:endParaRPr lang="he-IL" sz="4000" b="1" dirty="0" smtClean="0">
              <a:solidFill>
                <a:srgbClr val="00B050"/>
              </a:solidFill>
              <a:latin typeface="David" pitchFamily="34" charset="-79"/>
              <a:cs typeface="David" pitchFamily="34" charset="-79"/>
            </a:endParaRPr>
          </a:p>
          <a:p>
            <a:pPr algn="ctr">
              <a:lnSpc>
                <a:spcPct val="150000"/>
              </a:lnSpc>
            </a:pPr>
            <a:endParaRPr lang="he-IL" sz="4000" dirty="0" smtClean="0">
              <a:solidFill>
                <a:srgbClr val="00B050"/>
              </a:solidFill>
              <a:latin typeface="David" pitchFamily="34" charset="-79"/>
              <a:cs typeface="David" pitchFamily="34" charset="-79"/>
            </a:endParaRPr>
          </a:p>
          <a:p>
            <a:pPr>
              <a:lnSpc>
                <a:spcPct val="150000"/>
              </a:lnSpc>
            </a:pPr>
            <a:endParaRPr lang="he-IL" sz="2800" dirty="0" smtClean="0">
              <a:solidFill>
                <a:srgbClr val="00B050"/>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3850064" y="1124744"/>
            <a:ext cx="4679487" cy="461665"/>
          </a:xfrm>
          <a:prstGeom prst="rect">
            <a:avLst/>
          </a:prstGeom>
        </p:spPr>
        <p:txBody>
          <a:bodyPr wrap="none">
            <a:spAutoFit/>
          </a:bodyPr>
          <a:lstStyle/>
          <a:p>
            <a:pPr algn="ctr"/>
            <a:r>
              <a:rPr lang="he-IL" sz="2400" b="1" u="sng" dirty="0" smtClean="0"/>
              <a:t>דוגמה 1 - כתב ויתור של מוסד רפואי</a:t>
            </a:r>
            <a:endParaRPr lang="he-IL" sz="2400" b="1" u="sng" dirty="0"/>
          </a:p>
        </p:txBody>
      </p:sp>
      <p:pic>
        <p:nvPicPr>
          <p:cNvPr id="1027" name="Picture 3"/>
          <p:cNvPicPr>
            <a:picLocks noChangeAspect="1" noChangeArrowheads="1"/>
          </p:cNvPicPr>
          <p:nvPr/>
        </p:nvPicPr>
        <p:blipFill>
          <a:blip r:embed="rId3" cstate="print"/>
          <a:srcRect/>
          <a:stretch>
            <a:fillRect/>
          </a:stretch>
        </p:blipFill>
        <p:spPr bwMode="auto">
          <a:xfrm>
            <a:off x="-219076" y="1739602"/>
            <a:ext cx="9363076" cy="485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3332294" y="1124744"/>
            <a:ext cx="5715027" cy="461665"/>
          </a:xfrm>
          <a:prstGeom prst="rect">
            <a:avLst/>
          </a:prstGeom>
        </p:spPr>
        <p:txBody>
          <a:bodyPr wrap="none">
            <a:spAutoFit/>
          </a:bodyPr>
          <a:lstStyle/>
          <a:p>
            <a:pPr algn="ctr"/>
            <a:r>
              <a:rPr lang="he-IL" sz="2400" b="1" u="sng" dirty="0" smtClean="0"/>
              <a:t>דוגמה 1 - כתב ויתור של מוסד רפואי - המשך</a:t>
            </a:r>
            <a:endParaRPr lang="he-IL" sz="2400" b="1" u="sng" dirty="0"/>
          </a:p>
        </p:txBody>
      </p:sp>
      <p:pic>
        <p:nvPicPr>
          <p:cNvPr id="2050" name="Picture 2"/>
          <p:cNvPicPr>
            <a:picLocks noChangeAspect="1" noChangeArrowheads="1"/>
          </p:cNvPicPr>
          <p:nvPr/>
        </p:nvPicPr>
        <p:blipFill>
          <a:blip r:embed="rId3" cstate="print"/>
          <a:srcRect/>
          <a:stretch>
            <a:fillRect/>
          </a:stretch>
        </p:blipFill>
        <p:spPr bwMode="auto">
          <a:xfrm>
            <a:off x="61913" y="1916832"/>
            <a:ext cx="9020175" cy="4591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2816938" y="1124744"/>
            <a:ext cx="5944256" cy="461665"/>
          </a:xfrm>
          <a:prstGeom prst="rect">
            <a:avLst/>
          </a:prstGeom>
        </p:spPr>
        <p:txBody>
          <a:bodyPr wrap="none">
            <a:spAutoFit/>
          </a:bodyPr>
          <a:lstStyle/>
          <a:p>
            <a:pPr algn="ctr"/>
            <a:r>
              <a:rPr lang="he-IL" sz="2400" b="1" u="sng" dirty="0" smtClean="0"/>
              <a:t>דוגמה 2  - כתב ויתור הדדי של מסגרת חינוכית</a:t>
            </a:r>
            <a:endParaRPr lang="he-IL" sz="2400" b="1" u="sng" dirty="0"/>
          </a:p>
        </p:txBody>
      </p:sp>
      <p:pic>
        <p:nvPicPr>
          <p:cNvPr id="3074" name="Picture 2"/>
          <p:cNvPicPr>
            <a:picLocks noChangeAspect="1" noChangeArrowheads="1"/>
          </p:cNvPicPr>
          <p:nvPr/>
        </p:nvPicPr>
        <p:blipFill>
          <a:blip r:embed="rId3" cstate="print"/>
          <a:srcRect/>
          <a:stretch>
            <a:fillRect/>
          </a:stretch>
        </p:blipFill>
        <p:spPr bwMode="auto">
          <a:xfrm>
            <a:off x="619125" y="1772816"/>
            <a:ext cx="7905750" cy="5019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2034088" y="1124744"/>
            <a:ext cx="6930102" cy="830997"/>
          </a:xfrm>
          <a:prstGeom prst="rect">
            <a:avLst/>
          </a:prstGeom>
        </p:spPr>
        <p:txBody>
          <a:bodyPr wrap="none">
            <a:spAutoFit/>
          </a:bodyPr>
          <a:lstStyle/>
          <a:p>
            <a:pPr algn="ctr"/>
            <a:r>
              <a:rPr lang="he-IL" sz="2400" b="1" u="sng" dirty="0" smtClean="0"/>
              <a:t>דוגמה 2 - כתב ויתור הדדי של מסגרת חינוכית – המשך</a:t>
            </a:r>
          </a:p>
          <a:p>
            <a:pPr algn="ctr"/>
            <a:endParaRPr lang="he-IL" sz="2400" b="1" u="sng" dirty="0"/>
          </a:p>
        </p:txBody>
      </p:sp>
      <p:pic>
        <p:nvPicPr>
          <p:cNvPr id="4099" name="Picture 3"/>
          <p:cNvPicPr>
            <a:picLocks noChangeAspect="1" noChangeArrowheads="1"/>
          </p:cNvPicPr>
          <p:nvPr/>
        </p:nvPicPr>
        <p:blipFill>
          <a:blip r:embed="rId3" cstate="print"/>
          <a:srcRect/>
          <a:stretch>
            <a:fillRect/>
          </a:stretch>
        </p:blipFill>
        <p:spPr bwMode="auto">
          <a:xfrm>
            <a:off x="771525" y="1811610"/>
            <a:ext cx="7600950" cy="485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2935780" y="1124744"/>
            <a:ext cx="5126724" cy="830997"/>
          </a:xfrm>
          <a:prstGeom prst="rect">
            <a:avLst/>
          </a:prstGeom>
        </p:spPr>
        <p:txBody>
          <a:bodyPr wrap="none">
            <a:spAutoFit/>
          </a:bodyPr>
          <a:lstStyle/>
          <a:p>
            <a:pPr algn="ctr"/>
            <a:r>
              <a:rPr lang="he-IL" sz="2400" b="1" u="sng" dirty="0" smtClean="0"/>
              <a:t>דוגמה 3 - כתב ויתור על סודיות  - שפ"ח</a:t>
            </a:r>
          </a:p>
          <a:p>
            <a:pPr algn="ctr"/>
            <a:endParaRPr lang="he-IL" sz="2400" b="1" u="sng" dirty="0"/>
          </a:p>
        </p:txBody>
      </p:sp>
      <p:pic>
        <p:nvPicPr>
          <p:cNvPr id="5123" name="Picture 3"/>
          <p:cNvPicPr>
            <a:picLocks noChangeAspect="1" noChangeArrowheads="1"/>
          </p:cNvPicPr>
          <p:nvPr/>
        </p:nvPicPr>
        <p:blipFill>
          <a:blip r:embed="rId3" cstate="print"/>
          <a:srcRect/>
          <a:stretch>
            <a:fillRect/>
          </a:stretch>
        </p:blipFill>
        <p:spPr bwMode="auto">
          <a:xfrm>
            <a:off x="819150" y="1522809"/>
            <a:ext cx="7505700" cy="536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2276872"/>
            <a:ext cx="8676456" cy="4154984"/>
          </a:xfrm>
          <a:prstGeom prst="rect">
            <a:avLst/>
          </a:prstGeom>
        </p:spPr>
        <p:txBody>
          <a:bodyPr wrap="square">
            <a:spAutoFit/>
          </a:bodyPr>
          <a:lstStyle/>
          <a:p>
            <a:r>
              <a:rPr lang="he-IL" sz="2400" dirty="0" smtClean="0"/>
              <a:t>"</a:t>
            </a:r>
            <a:r>
              <a:rPr lang="he-IL" sz="2400" b="1" dirty="0" smtClean="0"/>
              <a:t>טיפול רפואי</a:t>
            </a:r>
            <a:r>
              <a:rPr lang="he-IL" sz="2400" dirty="0" smtClean="0"/>
              <a:t>" – לרבות פעולות איבחון רפואי, טיפול רפואי מונע, טיפול פסיכולוגי או טיפול סיעודי;</a:t>
            </a:r>
          </a:p>
          <a:p>
            <a:r>
              <a:rPr lang="he-IL" sz="2400" dirty="0" smtClean="0"/>
              <a:t>"</a:t>
            </a:r>
            <a:r>
              <a:rPr lang="he-IL" sz="2400" b="1" dirty="0" smtClean="0"/>
              <a:t>מידע רפואי</a:t>
            </a:r>
            <a:r>
              <a:rPr lang="he-IL" sz="2400" dirty="0" smtClean="0"/>
              <a:t>" – מידע המתייחס באופן ישיר למצב בריאותו הגופני או הנפשי של מטופל או לטיפול הרפואי בו;</a:t>
            </a:r>
            <a:endParaRPr lang="he-IL" sz="2400" b="1" dirty="0" smtClean="0"/>
          </a:p>
          <a:p>
            <a:endParaRPr lang="he-IL" sz="2400" b="1" dirty="0" smtClean="0"/>
          </a:p>
          <a:p>
            <a:r>
              <a:rPr lang="he-IL" sz="2400" b="1" dirty="0" smtClean="0"/>
              <a:t>שמירת סודיות רפואית</a:t>
            </a:r>
            <a:endParaRPr lang="he-IL" sz="2400" dirty="0" smtClean="0"/>
          </a:p>
          <a:p>
            <a:r>
              <a:rPr lang="he-IL" sz="2400" dirty="0" smtClean="0"/>
              <a:t>19.  (א)  מטפל או עובד מוסד רפואי, ישמרו בסוד כל מידע הנוגע למטופל, שהגיע אליהם תוך כדי מילוי תפקידם או במהלך עבודתם.</a:t>
            </a:r>
          </a:p>
          <a:p>
            <a:r>
              <a:rPr lang="he-IL" sz="2400" dirty="0" smtClean="0"/>
              <a:t>          (ב)  מטפל, ובמוסד רפואי – מנהל המוסד, ינקטו אמצעים הדרושים כדי להבטיח שעובדים הנתונים למרותם ישמרו על סודיות הענינים המובאים לידיעתם תוך כדי מילוי תפקידם או במהלך עבודתם.</a:t>
            </a:r>
          </a:p>
        </p:txBody>
      </p:sp>
      <p:sp>
        <p:nvSpPr>
          <p:cNvPr id="5" name="Rectangle 4"/>
          <p:cNvSpPr/>
          <p:nvPr/>
        </p:nvSpPr>
        <p:spPr>
          <a:xfrm>
            <a:off x="3851920" y="1700808"/>
            <a:ext cx="4732386" cy="523220"/>
          </a:xfrm>
          <a:prstGeom prst="rect">
            <a:avLst/>
          </a:prstGeom>
        </p:spPr>
        <p:txBody>
          <a:bodyPr wrap="none">
            <a:spAutoFit/>
          </a:bodyPr>
          <a:lstStyle/>
          <a:p>
            <a:pPr algn="ctr"/>
            <a:r>
              <a:rPr lang="he-IL" sz="2800" b="1" u="sng" dirty="0" smtClean="0"/>
              <a:t>חוק זכויות החולה, תשנ"ו-1996</a:t>
            </a:r>
            <a:endParaRPr lang="he-IL" sz="2800" b="1" u="sng"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2418011" y="1124744"/>
            <a:ext cx="6162264" cy="830997"/>
          </a:xfrm>
          <a:prstGeom prst="rect">
            <a:avLst/>
          </a:prstGeom>
        </p:spPr>
        <p:txBody>
          <a:bodyPr wrap="none">
            <a:spAutoFit/>
          </a:bodyPr>
          <a:lstStyle/>
          <a:p>
            <a:pPr algn="ctr"/>
            <a:r>
              <a:rPr lang="he-IL" sz="2400" b="1" u="sng" dirty="0" smtClean="0"/>
              <a:t>דוגמה 3 - כתב ויתור על סודיות  - שפ"ח - המשך</a:t>
            </a:r>
          </a:p>
          <a:p>
            <a:pPr algn="ctr"/>
            <a:endParaRPr lang="he-IL" sz="2400" b="1" u="sng" dirty="0"/>
          </a:p>
        </p:txBody>
      </p:sp>
      <p:pic>
        <p:nvPicPr>
          <p:cNvPr id="6146" name="Picture 2"/>
          <p:cNvPicPr>
            <a:picLocks noChangeAspect="1" noChangeArrowheads="1"/>
          </p:cNvPicPr>
          <p:nvPr/>
        </p:nvPicPr>
        <p:blipFill>
          <a:blip r:embed="rId3" cstate="print"/>
          <a:srcRect/>
          <a:stretch>
            <a:fillRect/>
          </a:stretch>
        </p:blipFill>
        <p:spPr bwMode="auto">
          <a:xfrm>
            <a:off x="1014413" y="1823814"/>
            <a:ext cx="7115175" cy="398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3028534" y="1013827"/>
            <a:ext cx="5360763" cy="830997"/>
          </a:xfrm>
          <a:prstGeom prst="rect">
            <a:avLst/>
          </a:prstGeom>
        </p:spPr>
        <p:txBody>
          <a:bodyPr wrap="none">
            <a:spAutoFit/>
          </a:bodyPr>
          <a:lstStyle/>
          <a:p>
            <a:pPr algn="ctr"/>
            <a:r>
              <a:rPr lang="he-IL" sz="2400" b="1" u="sng" dirty="0" smtClean="0"/>
              <a:t>דוגמה 4 - כתב ויתור על סודיות  - מתי"א</a:t>
            </a:r>
          </a:p>
          <a:p>
            <a:pPr algn="ctr"/>
            <a:endParaRPr lang="he-IL" sz="2400" b="1" u="sng" dirty="0"/>
          </a:p>
        </p:txBody>
      </p:sp>
      <p:pic>
        <p:nvPicPr>
          <p:cNvPr id="7170" name="Picture 2"/>
          <p:cNvPicPr>
            <a:picLocks noChangeAspect="1" noChangeArrowheads="1"/>
          </p:cNvPicPr>
          <p:nvPr/>
        </p:nvPicPr>
        <p:blipFill>
          <a:blip r:embed="rId3" cstate="print"/>
          <a:srcRect/>
          <a:stretch>
            <a:fillRect/>
          </a:stretch>
        </p:blipFill>
        <p:spPr bwMode="auto">
          <a:xfrm>
            <a:off x="1138238" y="1556792"/>
            <a:ext cx="6867525" cy="5295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3028534" y="1013827"/>
            <a:ext cx="5360763" cy="830997"/>
          </a:xfrm>
          <a:prstGeom prst="rect">
            <a:avLst/>
          </a:prstGeom>
        </p:spPr>
        <p:txBody>
          <a:bodyPr wrap="none">
            <a:spAutoFit/>
          </a:bodyPr>
          <a:lstStyle/>
          <a:p>
            <a:pPr algn="ctr"/>
            <a:r>
              <a:rPr lang="he-IL" sz="2400" b="1" u="sng" dirty="0" smtClean="0"/>
              <a:t>דוגמה 4 - כתב ויתור על סודיות  - מתי"א</a:t>
            </a:r>
          </a:p>
          <a:p>
            <a:pPr algn="ctr"/>
            <a:endParaRPr lang="he-IL" sz="2400" b="1" u="sng" dirty="0"/>
          </a:p>
        </p:txBody>
      </p:sp>
      <p:pic>
        <p:nvPicPr>
          <p:cNvPr id="7170" name="Picture 2"/>
          <p:cNvPicPr>
            <a:picLocks noChangeAspect="1" noChangeArrowheads="1"/>
          </p:cNvPicPr>
          <p:nvPr/>
        </p:nvPicPr>
        <p:blipFill>
          <a:blip r:embed="rId3" cstate="print"/>
          <a:srcRect/>
          <a:stretch>
            <a:fillRect/>
          </a:stretch>
        </p:blipFill>
        <p:spPr bwMode="auto">
          <a:xfrm>
            <a:off x="1138238" y="1556792"/>
            <a:ext cx="6867525" cy="5295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3401232" y="1013827"/>
            <a:ext cx="4615366" cy="830997"/>
          </a:xfrm>
          <a:prstGeom prst="rect">
            <a:avLst/>
          </a:prstGeom>
        </p:spPr>
        <p:txBody>
          <a:bodyPr wrap="none">
            <a:spAutoFit/>
          </a:bodyPr>
          <a:lstStyle/>
          <a:p>
            <a:pPr algn="ctr"/>
            <a:r>
              <a:rPr lang="he-IL" sz="2400" b="1" u="sng" dirty="0" smtClean="0"/>
              <a:t>דוגמה 5 - כתב ויתור על סודיות  - גן</a:t>
            </a:r>
          </a:p>
          <a:p>
            <a:pPr algn="ctr"/>
            <a:endParaRPr lang="he-IL" sz="2400" b="1" u="sng" dirty="0"/>
          </a:p>
        </p:txBody>
      </p:sp>
      <p:pic>
        <p:nvPicPr>
          <p:cNvPr id="11266" name="Picture 2"/>
          <p:cNvPicPr>
            <a:picLocks noChangeAspect="1" noChangeArrowheads="1"/>
          </p:cNvPicPr>
          <p:nvPr/>
        </p:nvPicPr>
        <p:blipFill>
          <a:blip r:embed="rId3" cstate="print"/>
          <a:srcRect/>
          <a:stretch>
            <a:fillRect/>
          </a:stretch>
        </p:blipFill>
        <p:spPr bwMode="auto">
          <a:xfrm>
            <a:off x="1403648" y="1556792"/>
            <a:ext cx="6629400" cy="499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2971628" y="1013827"/>
            <a:ext cx="5474576" cy="830997"/>
          </a:xfrm>
          <a:prstGeom prst="rect">
            <a:avLst/>
          </a:prstGeom>
        </p:spPr>
        <p:txBody>
          <a:bodyPr wrap="none">
            <a:spAutoFit/>
          </a:bodyPr>
          <a:lstStyle/>
          <a:p>
            <a:pPr algn="ctr"/>
            <a:r>
              <a:rPr lang="he-IL" sz="2400" b="1" u="sng" dirty="0" smtClean="0"/>
              <a:t>דוגמה 6 - כתב ויתור על סודיות  - בית ספר</a:t>
            </a:r>
          </a:p>
          <a:p>
            <a:pPr algn="ctr"/>
            <a:endParaRPr lang="he-IL" sz="2400" b="1" u="sng" dirty="0"/>
          </a:p>
        </p:txBody>
      </p:sp>
      <p:pic>
        <p:nvPicPr>
          <p:cNvPr id="8194" name="Picture 2"/>
          <p:cNvPicPr>
            <a:picLocks noChangeAspect="1" noChangeArrowheads="1"/>
          </p:cNvPicPr>
          <p:nvPr/>
        </p:nvPicPr>
        <p:blipFill>
          <a:blip r:embed="rId3" cstate="print"/>
          <a:srcRect/>
          <a:stretch>
            <a:fillRect/>
          </a:stretch>
        </p:blipFill>
        <p:spPr bwMode="auto">
          <a:xfrm>
            <a:off x="1763688" y="1530052"/>
            <a:ext cx="6800850" cy="5067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2478707" y="1013827"/>
            <a:ext cx="6460423" cy="830997"/>
          </a:xfrm>
          <a:prstGeom prst="rect">
            <a:avLst/>
          </a:prstGeom>
        </p:spPr>
        <p:txBody>
          <a:bodyPr wrap="none">
            <a:spAutoFit/>
          </a:bodyPr>
          <a:lstStyle/>
          <a:p>
            <a:pPr algn="ctr"/>
            <a:r>
              <a:rPr lang="he-IL" sz="2400" b="1" u="sng" dirty="0" smtClean="0"/>
              <a:t>דוגמה 6 - כתב ויתור על סודיות – בית ספר - המשך</a:t>
            </a:r>
          </a:p>
          <a:p>
            <a:pPr algn="ctr"/>
            <a:endParaRPr lang="he-IL" sz="2400" b="1" u="sng" dirty="0"/>
          </a:p>
        </p:txBody>
      </p:sp>
      <p:pic>
        <p:nvPicPr>
          <p:cNvPr id="9218" name="Picture 2"/>
          <p:cNvPicPr>
            <a:picLocks noChangeAspect="1" noChangeArrowheads="1"/>
          </p:cNvPicPr>
          <p:nvPr/>
        </p:nvPicPr>
        <p:blipFill>
          <a:blip r:embed="rId3" cstate="print"/>
          <a:srcRect/>
          <a:stretch>
            <a:fillRect/>
          </a:stretch>
        </p:blipFill>
        <p:spPr bwMode="auto">
          <a:xfrm>
            <a:off x="1763688" y="1678260"/>
            <a:ext cx="7010400" cy="499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2478707" y="1013827"/>
            <a:ext cx="6460423" cy="830997"/>
          </a:xfrm>
          <a:prstGeom prst="rect">
            <a:avLst/>
          </a:prstGeom>
        </p:spPr>
        <p:txBody>
          <a:bodyPr wrap="none">
            <a:spAutoFit/>
          </a:bodyPr>
          <a:lstStyle/>
          <a:p>
            <a:pPr algn="ctr"/>
            <a:r>
              <a:rPr lang="he-IL" sz="2400" b="1" u="sng" dirty="0" smtClean="0"/>
              <a:t>דוגמה 6 - כתב ויתור על סודיות – בית ספר - המשך</a:t>
            </a:r>
          </a:p>
          <a:p>
            <a:pPr algn="ctr"/>
            <a:endParaRPr lang="he-IL" sz="2400" b="1" u="sng" dirty="0"/>
          </a:p>
        </p:txBody>
      </p:sp>
      <p:pic>
        <p:nvPicPr>
          <p:cNvPr id="10244" name="Picture 4"/>
          <p:cNvPicPr>
            <a:picLocks noChangeAspect="1" noChangeArrowheads="1"/>
          </p:cNvPicPr>
          <p:nvPr/>
        </p:nvPicPr>
        <p:blipFill>
          <a:blip r:embed="rId3" cstate="print"/>
          <a:srcRect/>
          <a:stretch>
            <a:fillRect/>
          </a:stretch>
        </p:blipFill>
        <p:spPr bwMode="auto">
          <a:xfrm>
            <a:off x="-176090" y="1630635"/>
            <a:ext cx="9572626" cy="5038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2523593" y="1013827"/>
            <a:ext cx="6370655" cy="830997"/>
          </a:xfrm>
          <a:prstGeom prst="rect">
            <a:avLst/>
          </a:prstGeom>
        </p:spPr>
        <p:txBody>
          <a:bodyPr wrap="none">
            <a:spAutoFit/>
          </a:bodyPr>
          <a:lstStyle/>
          <a:p>
            <a:pPr algn="ctr"/>
            <a:r>
              <a:rPr lang="he-IL" sz="2400" b="1" u="sng" dirty="0" smtClean="0"/>
              <a:t>דוגמה </a:t>
            </a:r>
            <a:r>
              <a:rPr lang="he-IL" sz="2400" b="1" u="sng" dirty="0" smtClean="0"/>
              <a:t>7 </a:t>
            </a:r>
            <a:r>
              <a:rPr lang="he-IL" sz="2400" b="1" u="sng" dirty="0" smtClean="0"/>
              <a:t>- כתב ויתור על סודיות – </a:t>
            </a:r>
            <a:r>
              <a:rPr lang="he-IL" sz="2400" b="1" u="sng" dirty="0" smtClean="0"/>
              <a:t>המרכז לגיל הרך</a:t>
            </a:r>
            <a:endParaRPr lang="he-IL" sz="2400" b="1" u="sng" dirty="0" smtClean="0"/>
          </a:p>
          <a:p>
            <a:pPr algn="ctr"/>
            <a:endParaRPr lang="he-IL" sz="2400" b="1" u="sng" dirty="0"/>
          </a:p>
        </p:txBody>
      </p:sp>
      <p:pic>
        <p:nvPicPr>
          <p:cNvPr id="1027" name="Picture 3"/>
          <p:cNvPicPr>
            <a:picLocks noChangeAspect="1" noChangeArrowheads="1"/>
          </p:cNvPicPr>
          <p:nvPr/>
        </p:nvPicPr>
        <p:blipFill>
          <a:blip r:embed="rId3" cstate="print"/>
          <a:srcRect/>
          <a:stretch>
            <a:fillRect/>
          </a:stretch>
        </p:blipFill>
        <p:spPr bwMode="auto">
          <a:xfrm>
            <a:off x="1610047" y="1487760"/>
            <a:ext cx="7210425"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2743464" y="1013827"/>
            <a:ext cx="6101350" cy="830997"/>
          </a:xfrm>
          <a:prstGeom prst="rect">
            <a:avLst/>
          </a:prstGeom>
        </p:spPr>
        <p:txBody>
          <a:bodyPr wrap="none">
            <a:spAutoFit/>
          </a:bodyPr>
          <a:lstStyle/>
          <a:p>
            <a:pPr algn="ctr"/>
            <a:r>
              <a:rPr lang="he-IL" sz="2400" b="1" u="sng" dirty="0" smtClean="0"/>
              <a:t>דוגמה 8 </a:t>
            </a:r>
            <a:r>
              <a:rPr lang="he-IL" sz="2400" b="1" u="sng" dirty="0" smtClean="0"/>
              <a:t>- כתב ויתור על סודיות – </a:t>
            </a:r>
            <a:r>
              <a:rPr lang="he-IL" sz="2400" b="1" u="sng" dirty="0" smtClean="0"/>
              <a:t>מרכז הפעו"ט</a:t>
            </a:r>
            <a:endParaRPr lang="he-IL" sz="2400" b="1" u="sng" dirty="0" smtClean="0"/>
          </a:p>
          <a:p>
            <a:pPr algn="ctr"/>
            <a:endParaRPr lang="he-IL" sz="2400" b="1" u="sng" dirty="0"/>
          </a:p>
        </p:txBody>
      </p:sp>
      <p:pic>
        <p:nvPicPr>
          <p:cNvPr id="2051" name="Picture 3"/>
          <p:cNvPicPr>
            <a:picLocks noChangeAspect="1" noChangeArrowheads="1"/>
          </p:cNvPicPr>
          <p:nvPr/>
        </p:nvPicPr>
        <p:blipFill>
          <a:blip r:embed="rId3" cstate="print"/>
          <a:srcRect/>
          <a:stretch>
            <a:fillRect/>
          </a:stretch>
        </p:blipFill>
        <p:spPr bwMode="auto">
          <a:xfrm>
            <a:off x="2051720" y="1565101"/>
            <a:ext cx="6381750" cy="5248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5" name="Rectangle 4"/>
          <p:cNvSpPr/>
          <p:nvPr/>
        </p:nvSpPr>
        <p:spPr>
          <a:xfrm>
            <a:off x="2743464" y="1013827"/>
            <a:ext cx="6101350" cy="830997"/>
          </a:xfrm>
          <a:prstGeom prst="rect">
            <a:avLst/>
          </a:prstGeom>
        </p:spPr>
        <p:txBody>
          <a:bodyPr wrap="none">
            <a:spAutoFit/>
          </a:bodyPr>
          <a:lstStyle/>
          <a:p>
            <a:pPr algn="ctr"/>
            <a:r>
              <a:rPr lang="he-IL" sz="2400" b="1" u="sng" dirty="0" smtClean="0"/>
              <a:t>דוגמה 9 </a:t>
            </a:r>
            <a:r>
              <a:rPr lang="he-IL" sz="2400" b="1" u="sng" dirty="0" smtClean="0"/>
              <a:t>- כתב ויתור על סודיות – </a:t>
            </a:r>
            <a:r>
              <a:rPr lang="he-IL" sz="2400" b="1" u="sng" dirty="0" smtClean="0"/>
              <a:t>מרכז הפעו"ט</a:t>
            </a:r>
            <a:endParaRPr lang="he-IL" sz="2400" b="1" u="sng" dirty="0" smtClean="0"/>
          </a:p>
          <a:p>
            <a:pPr algn="ctr"/>
            <a:endParaRPr lang="he-IL" sz="2400" b="1" u="sng" dirty="0"/>
          </a:p>
        </p:txBody>
      </p:sp>
      <p:pic>
        <p:nvPicPr>
          <p:cNvPr id="2050" name="Picture 2"/>
          <p:cNvPicPr>
            <a:picLocks noChangeAspect="1" noChangeArrowheads="1"/>
          </p:cNvPicPr>
          <p:nvPr/>
        </p:nvPicPr>
        <p:blipFill>
          <a:blip r:embed="rId3" cstate="print"/>
          <a:srcRect/>
          <a:stretch>
            <a:fillRect/>
          </a:stretch>
        </p:blipFill>
        <p:spPr bwMode="auto">
          <a:xfrm>
            <a:off x="2051720" y="1600200"/>
            <a:ext cx="6457950"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225689"/>
            <a:ext cx="8676456" cy="5632311"/>
          </a:xfrm>
          <a:prstGeom prst="rect">
            <a:avLst/>
          </a:prstGeom>
        </p:spPr>
        <p:txBody>
          <a:bodyPr wrap="square">
            <a:spAutoFit/>
          </a:bodyPr>
          <a:lstStyle/>
          <a:p>
            <a:r>
              <a:rPr lang="he-IL" sz="2000" b="1" dirty="0" smtClean="0"/>
              <a:t>מסירת מידע רפואי לאחר</a:t>
            </a:r>
            <a:endParaRPr lang="he-IL" sz="2000" dirty="0" smtClean="0"/>
          </a:p>
          <a:p>
            <a:r>
              <a:rPr lang="he-IL" sz="2000" dirty="0" smtClean="0"/>
              <a:t>20.  (א)  מטפל או מוסד רפואי רשאים למסור מידע רפואי לאחר בכל אחד מאלה:</a:t>
            </a:r>
          </a:p>
          <a:p>
            <a:r>
              <a:rPr lang="he-IL" sz="2000" dirty="0" smtClean="0"/>
              <a:t>(1)   המטופל נתן את הסכמתו למסירת המידע הרפואי;</a:t>
            </a:r>
          </a:p>
          <a:p>
            <a:r>
              <a:rPr lang="he-IL" sz="2000" dirty="0" smtClean="0"/>
              <a:t>(2)   חלה על המטפל או על המוסד הרפואי חובה על פי דין למסור את המידע הרפואי;</a:t>
            </a:r>
          </a:p>
          <a:p>
            <a:r>
              <a:rPr lang="he-IL" sz="2000" dirty="0" smtClean="0"/>
              <a:t>(3)   מסירת המידע הרפואי היא למטפל אחר לצורך טיפול במטופל;</a:t>
            </a:r>
          </a:p>
          <a:p>
            <a:r>
              <a:rPr lang="he-IL" sz="2000" dirty="0" smtClean="0"/>
              <a:t>(4)   לא נמסר למטופל המידע הרפואי לפי סעיף 18(ג) וועדת האתיקה אישרה את מסירתו לאחר;</a:t>
            </a:r>
          </a:p>
          <a:p>
            <a:r>
              <a:rPr lang="he-IL" sz="2000" dirty="0" smtClean="0"/>
              <a:t>(5)   ועדת האתיקה קבעה, לאחר מתן הזדמנות למטופל להשמיע את דבריו, כי מסירת המידע הרפואי על אודותיו חיונית להגנה על בריאות הזולת או הציבור וכי הצורך במסירתו עדיף מן הענין שיש באי מסירתו;</a:t>
            </a:r>
          </a:p>
          <a:p>
            <a:r>
              <a:rPr lang="he-IL" sz="2000" dirty="0" smtClean="0"/>
              <a:t>(6)   מסירת המידע הרפואי היא למוסד הרפואי המטפל או לעובד של אותו מוסד רפואי לצורך עיבוד המידע, תיוקו או דיווח עליו על פי דין;</a:t>
            </a:r>
          </a:p>
          <a:p>
            <a:r>
              <a:rPr lang="he-IL" sz="2000" dirty="0" smtClean="0"/>
              <a:t>(7)   מסירת המידע הרפואי נועדה לפרסום בבטאון מדעי, למטרות מחקר או הוראה בהתאם להוראות שקבע השר ובלבד שלא נחשפו פרטים מזהים של המטופל.</a:t>
            </a:r>
          </a:p>
          <a:p>
            <a:r>
              <a:rPr lang="he-IL" sz="2000" dirty="0" smtClean="0"/>
              <a:t>          (ב)  מסירת מידע כאמור בסעיף קטן (א) לא תיעשה אלא במידה הנדרשת לצורך הענין, ותוך הימנעות מרבית מחשיפת זהותו של המטופל.</a:t>
            </a:r>
          </a:p>
          <a:p>
            <a:r>
              <a:rPr lang="he-IL" sz="2000" dirty="0" smtClean="0"/>
              <a:t>          (ג)   קיבל אדם מידע לפי סעיף קטן (א), יחולו עליו הוראות סעיף 19 והוראות סעיף זה, בשינויים המחויבים.</a:t>
            </a:r>
            <a:endParaRPr lang="he-IL" sz="2000" dirty="0"/>
          </a:p>
        </p:txBody>
      </p:sp>
      <p:sp>
        <p:nvSpPr>
          <p:cNvPr id="5" name="Rectangle 4"/>
          <p:cNvSpPr/>
          <p:nvPr/>
        </p:nvSpPr>
        <p:spPr>
          <a:xfrm>
            <a:off x="3995936" y="692696"/>
            <a:ext cx="4732386" cy="523220"/>
          </a:xfrm>
          <a:prstGeom prst="rect">
            <a:avLst/>
          </a:prstGeom>
        </p:spPr>
        <p:txBody>
          <a:bodyPr wrap="none">
            <a:spAutoFit/>
          </a:bodyPr>
          <a:lstStyle/>
          <a:p>
            <a:pPr algn="ctr"/>
            <a:r>
              <a:rPr lang="he-IL" sz="2800" b="1" u="sng" dirty="0" smtClean="0"/>
              <a:t>חוק זכויות החולה, תשנ"ו-1996</a:t>
            </a:r>
            <a:endParaRPr lang="he-IL" sz="2800" b="1" u="sng"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484784"/>
            <a:ext cx="8676456" cy="4893647"/>
          </a:xfrm>
          <a:prstGeom prst="rect">
            <a:avLst/>
          </a:prstGeom>
        </p:spPr>
        <p:txBody>
          <a:bodyPr wrap="square">
            <a:spAutoFit/>
          </a:bodyPr>
          <a:lstStyle/>
          <a:p>
            <a:r>
              <a:rPr lang="he-IL" sz="2000" dirty="0" smtClean="0"/>
              <a:t>"חוזה אחיד" - נוסח של חוזה שתנאיו, כולם או מקצתם, נקבעו מראש בידי צד אחד כדי שישמשו תנאים לחוזים רבים בינו לבין אנשים בלתי מסויימים במספרם או בזהותם;</a:t>
            </a:r>
          </a:p>
          <a:p>
            <a:endParaRPr lang="he-IL" sz="2000" dirty="0" smtClean="0"/>
          </a:p>
          <a:p>
            <a:r>
              <a:rPr lang="he-IL" sz="2000" dirty="0" smtClean="0"/>
              <a:t>4.    חזקה על התנאים הבאים שהם מקפחים:</a:t>
            </a:r>
            <a:endParaRPr lang="en-US" sz="2000" dirty="0" smtClean="0"/>
          </a:p>
          <a:p>
            <a:r>
              <a:rPr lang="he-IL" sz="2000" dirty="0" smtClean="0"/>
              <a:t>(1)   תנאי הפוטר את הספק, באופן מלא או חלקי, מאחריות שהיתה מוטלת עליו על פי דין אילולא אותו תנאי, או המסייג באופן בלתי סביר את האחריות שהיתה מוטלת עליו מכוח החוזה אילולא אותו תנאי;</a:t>
            </a:r>
            <a:endParaRPr lang="en-US" sz="2000" dirty="0" smtClean="0"/>
          </a:p>
          <a:p>
            <a:r>
              <a:rPr lang="en-US" sz="2000" dirty="0" smtClean="0"/>
              <a:t>(6)   </a:t>
            </a:r>
            <a:r>
              <a:rPr lang="he-IL" sz="2000" dirty="0" smtClean="0"/>
              <a:t>תנאי השולל או המגביל זכות או תרופה העומדות ללקוח על פי דין, או המסייג באופן בלתי סביר זכות או תרופה העומדות לו מכוח החוזה, או המתנה אותן במתן הודעה בצורה או תוך זמן בלתי סבירים, או בדרישה בלתי סבירה אחרת;</a:t>
            </a:r>
            <a:endParaRPr lang="en-US" sz="2000" dirty="0" smtClean="0"/>
          </a:p>
          <a:p>
            <a:r>
              <a:rPr lang="en-US" sz="2000" dirty="0" smtClean="0"/>
              <a:t>(8)   </a:t>
            </a:r>
            <a:r>
              <a:rPr lang="he-IL" sz="2000" dirty="0" smtClean="0"/>
              <a:t>תנאי השולל או המגביל את זכות הלקוח להשמיע טענות מסויימות בערכאות משפטיות, או הקובע כי כל סכסוך בין הספק והלקוח יידון בבוררות;</a:t>
            </a:r>
          </a:p>
          <a:p>
            <a:endParaRPr lang="he-IL" sz="1600" dirty="0" smtClean="0"/>
          </a:p>
          <a:p>
            <a:r>
              <a:rPr lang="he-IL" sz="2000" b="1" u="sng" dirty="0" smtClean="0"/>
              <a:t>פסק הדין ע"ש (י-ם) 195/97 היועמ"ש נ' בנק לאומי </a:t>
            </a:r>
            <a:r>
              <a:rPr lang="he-IL" sz="2000" dirty="0" smtClean="0"/>
              <a:t>– </a:t>
            </a:r>
          </a:p>
          <a:p>
            <a:r>
              <a:rPr lang="he-IL" sz="2000" dirty="0" smtClean="0"/>
              <a:t>חתימה על כתב ויתור סודיות יכולה להקים חזקת קיפוח עפ"י סעיף 4(6).</a:t>
            </a:r>
            <a:endParaRPr lang="en-US" sz="2000" dirty="0" smtClean="0"/>
          </a:p>
          <a:p>
            <a:endParaRPr lang="en-US" sz="1600" dirty="0"/>
          </a:p>
        </p:txBody>
      </p:sp>
      <p:sp>
        <p:nvSpPr>
          <p:cNvPr id="5" name="Rectangle 4"/>
          <p:cNvSpPr/>
          <p:nvPr/>
        </p:nvSpPr>
        <p:spPr>
          <a:xfrm>
            <a:off x="3275856" y="764704"/>
            <a:ext cx="5355953" cy="523220"/>
          </a:xfrm>
          <a:prstGeom prst="rect">
            <a:avLst/>
          </a:prstGeom>
        </p:spPr>
        <p:txBody>
          <a:bodyPr wrap="none">
            <a:spAutoFit/>
          </a:bodyPr>
          <a:lstStyle/>
          <a:p>
            <a:pPr algn="ctr"/>
            <a:r>
              <a:rPr lang="he-IL" sz="2800" b="1" u="sng" dirty="0" smtClean="0"/>
              <a:t>חוק החוזים האחידים, תשמ"ג-1982</a:t>
            </a:r>
            <a:endParaRPr lang="he-IL" sz="2800" b="1" u="sng"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556792"/>
            <a:ext cx="8676456" cy="3454792"/>
          </a:xfrm>
          <a:prstGeom prst="rect">
            <a:avLst/>
          </a:prstGeom>
        </p:spPr>
        <p:txBody>
          <a:bodyPr wrap="square">
            <a:spAutoFit/>
          </a:bodyPr>
          <a:lstStyle/>
          <a:p>
            <a:pPr algn="ctr">
              <a:lnSpc>
                <a:spcPct val="150000"/>
              </a:lnSpc>
            </a:pPr>
            <a:r>
              <a:rPr lang="he-IL" sz="4000" b="1" dirty="0" smtClean="0">
                <a:solidFill>
                  <a:srgbClr val="00B050"/>
                </a:solidFill>
                <a:latin typeface="David" pitchFamily="34" charset="-79"/>
                <a:cs typeface="David" pitchFamily="34" charset="-79"/>
              </a:rPr>
              <a:t>שאלות ותשובות</a:t>
            </a:r>
          </a:p>
          <a:p>
            <a:pPr algn="ctr">
              <a:lnSpc>
                <a:spcPct val="150000"/>
              </a:lnSpc>
            </a:pPr>
            <a:endParaRPr lang="he-IL" sz="4000" b="1" dirty="0" smtClean="0">
              <a:solidFill>
                <a:srgbClr val="00B050"/>
              </a:solidFill>
              <a:latin typeface="David" pitchFamily="34" charset="-79"/>
              <a:cs typeface="David" pitchFamily="34" charset="-79"/>
            </a:endParaRPr>
          </a:p>
          <a:p>
            <a:pPr algn="ctr">
              <a:lnSpc>
                <a:spcPct val="150000"/>
              </a:lnSpc>
            </a:pPr>
            <a:endParaRPr lang="he-IL" sz="4000" dirty="0" smtClean="0">
              <a:solidFill>
                <a:srgbClr val="00B050"/>
              </a:solidFill>
              <a:latin typeface="David" pitchFamily="34" charset="-79"/>
              <a:cs typeface="David" pitchFamily="34" charset="-79"/>
            </a:endParaRPr>
          </a:p>
          <a:p>
            <a:pPr>
              <a:lnSpc>
                <a:spcPct val="150000"/>
              </a:lnSpc>
            </a:pPr>
            <a:endParaRPr lang="he-IL" sz="2800" dirty="0" smtClean="0">
              <a:solidFill>
                <a:srgbClr val="00B050"/>
              </a:solidFill>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556792"/>
            <a:ext cx="8676456" cy="4431983"/>
          </a:xfrm>
          <a:prstGeom prst="rect">
            <a:avLst/>
          </a:prstGeom>
        </p:spPr>
        <p:txBody>
          <a:bodyPr wrap="square">
            <a:spAutoFit/>
          </a:bodyPr>
          <a:lstStyle/>
          <a:p>
            <a:pPr algn="ctr">
              <a:lnSpc>
                <a:spcPct val="150000"/>
              </a:lnSpc>
            </a:pPr>
            <a:r>
              <a:rPr lang="he-IL" sz="4000" b="1" dirty="0" smtClean="0">
                <a:solidFill>
                  <a:schemeClr val="tx2">
                    <a:lumMod val="75000"/>
                  </a:schemeClr>
                </a:solidFill>
                <a:latin typeface="David" pitchFamily="34" charset="-79"/>
                <a:cs typeface="David" pitchFamily="34" charset="-79"/>
              </a:rPr>
              <a:t>תודה על ההקשבה</a:t>
            </a:r>
          </a:p>
          <a:p>
            <a:pPr algn="ctr">
              <a:lnSpc>
                <a:spcPct val="150000"/>
              </a:lnSpc>
            </a:pPr>
            <a:endParaRPr lang="he-IL" sz="4000" b="1" dirty="0" smtClean="0">
              <a:solidFill>
                <a:schemeClr val="tx2">
                  <a:lumMod val="75000"/>
                </a:schemeClr>
              </a:solidFill>
              <a:latin typeface="David" pitchFamily="34" charset="-79"/>
              <a:cs typeface="David" pitchFamily="34" charset="-79"/>
            </a:endParaRPr>
          </a:p>
          <a:p>
            <a:pPr algn="ctr">
              <a:lnSpc>
                <a:spcPct val="150000"/>
              </a:lnSpc>
            </a:pPr>
            <a:r>
              <a:rPr lang="he-IL" sz="4000" b="1" dirty="0" smtClean="0">
                <a:solidFill>
                  <a:schemeClr val="tx2">
                    <a:lumMod val="75000"/>
                  </a:schemeClr>
                </a:solidFill>
                <a:latin typeface="David" pitchFamily="34" charset="-79"/>
                <a:cs typeface="David" pitchFamily="34" charset="-79"/>
              </a:rPr>
              <a:t>המצגת תהיה זמינה באתר המשרד – </a:t>
            </a:r>
          </a:p>
          <a:p>
            <a:pPr algn="ctr">
              <a:lnSpc>
                <a:spcPct val="150000"/>
              </a:lnSpc>
            </a:pPr>
            <a:r>
              <a:rPr lang="en-US" sz="4000" b="1" dirty="0" smtClean="0">
                <a:solidFill>
                  <a:schemeClr val="tx2">
                    <a:lumMod val="75000"/>
                  </a:schemeClr>
                </a:solidFill>
                <a:latin typeface="David" pitchFamily="34" charset="-79"/>
                <a:cs typeface="David" pitchFamily="34" charset="-79"/>
              </a:rPr>
              <a:t>www.brave-law.com</a:t>
            </a:r>
            <a:r>
              <a:rPr lang="he-IL" sz="4000" dirty="0" smtClean="0">
                <a:solidFill>
                  <a:schemeClr val="tx2">
                    <a:lumMod val="75000"/>
                  </a:schemeClr>
                </a:solidFill>
                <a:latin typeface="David" pitchFamily="34" charset="-79"/>
                <a:cs typeface="David" pitchFamily="34" charset="-79"/>
              </a:rPr>
              <a:t> </a:t>
            </a:r>
          </a:p>
          <a:p>
            <a:pPr>
              <a:lnSpc>
                <a:spcPct val="150000"/>
              </a:lnSpc>
            </a:pPr>
            <a:endParaRPr lang="he-IL" sz="2800" dirty="0" smtClean="0">
              <a:solidFill>
                <a:schemeClr val="tx2">
                  <a:lumMod val="75000"/>
                </a:schemeClr>
              </a:solidFill>
              <a:latin typeface="David" pitchFamily="34" charset="-79"/>
              <a:cs typeface="David" pitchFamily="34" charset="-79"/>
            </a:endParaRPr>
          </a:p>
        </p:txBody>
      </p:sp>
      <p:sp>
        <p:nvSpPr>
          <p:cNvPr id="5" name="Rectangle 4"/>
          <p:cNvSpPr/>
          <p:nvPr/>
        </p:nvSpPr>
        <p:spPr>
          <a:xfrm>
            <a:off x="-180528" y="6453336"/>
            <a:ext cx="9144000" cy="338554"/>
          </a:xfrm>
          <a:prstGeom prst="rect">
            <a:avLst/>
          </a:prstGeom>
        </p:spPr>
        <p:txBody>
          <a:bodyPr wrap="square">
            <a:spAutoFit/>
          </a:bodyPr>
          <a:lstStyle/>
          <a:p>
            <a:r>
              <a:rPr lang="he-IL" sz="1600" dirty="0" smtClean="0"/>
              <a:t>כל הזכויות שמורות. אין לראות באמור לעיל משום ייעוץ משפטי ו/או תחליף לייעוץ משפטי אלא הסבר כללי בלבד</a:t>
            </a:r>
            <a:endParaRPr lang="he-IL"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251520" y="1718131"/>
            <a:ext cx="8676456" cy="5139869"/>
          </a:xfrm>
          <a:prstGeom prst="rect">
            <a:avLst/>
          </a:prstGeom>
        </p:spPr>
        <p:txBody>
          <a:bodyPr wrap="square">
            <a:spAutoFit/>
          </a:bodyPr>
          <a:lstStyle/>
          <a:p>
            <a:r>
              <a:rPr lang="he-IL" sz="2400" b="1" dirty="0" smtClean="0"/>
              <a:t>איסור הפגיעה בפרטיות</a:t>
            </a:r>
            <a:endParaRPr lang="he-IL" sz="2400" dirty="0" smtClean="0"/>
          </a:p>
          <a:p>
            <a:r>
              <a:rPr lang="he-IL" sz="2400" dirty="0" smtClean="0"/>
              <a:t>1.    לא יפגע אדם בפרטיות של זולתו ללא הסכמתו.</a:t>
            </a:r>
          </a:p>
          <a:p>
            <a:r>
              <a:rPr lang="he-IL" sz="2400" b="1" dirty="0" smtClean="0"/>
              <a:t>פגיעה בפרטיות מהי</a:t>
            </a:r>
            <a:endParaRPr lang="he-IL" sz="2400" dirty="0" smtClean="0"/>
          </a:p>
          <a:p>
            <a:r>
              <a:rPr lang="he-IL" sz="2400" dirty="0" smtClean="0"/>
              <a:t>2.    פגיעה בפרטיות היא אחת מאלה:</a:t>
            </a:r>
          </a:p>
          <a:p>
            <a:r>
              <a:rPr lang="he-IL" sz="2400" dirty="0" smtClean="0"/>
              <a:t>...</a:t>
            </a:r>
          </a:p>
          <a:p>
            <a:r>
              <a:rPr lang="he-IL" sz="2400" dirty="0" smtClean="0"/>
              <a:t>(7)   הפרה של חובת סודיות שנקבעה בדין לגבי עניניו הפרטיים של אדם;</a:t>
            </a:r>
          </a:p>
          <a:p>
            <a:r>
              <a:rPr lang="he-IL" sz="2400" dirty="0" smtClean="0"/>
              <a:t>(8)   הפרה של חובת סודיות לגבי עניניו הפרטיים של אדם, שנקבעה בהסכם מפורש או משתמע;</a:t>
            </a:r>
          </a:p>
          <a:p>
            <a:r>
              <a:rPr lang="he-IL" sz="2400" dirty="0" smtClean="0"/>
              <a:t>(9)   שימוש בידיעה על עניניו הפרטיים של אדם או מסירתה לאחר, שלא למטרה שלשמה נמסרה;</a:t>
            </a:r>
          </a:p>
          <a:p>
            <a:r>
              <a:rPr lang="he-IL" sz="2400" dirty="0" smtClean="0"/>
              <a:t>...</a:t>
            </a:r>
          </a:p>
          <a:p>
            <a:r>
              <a:rPr lang="he-IL" sz="2400" dirty="0" smtClean="0"/>
              <a:t>(11)  פרסומו של ענין הנוגע לצנעת חייו האישיים של אדם, לרבות עברו המיני, או למצב בריאותו, או להתנהגותו ברשות היחיד.</a:t>
            </a:r>
          </a:p>
          <a:p>
            <a:endParaRPr lang="he-IL" sz="1600" dirty="0"/>
          </a:p>
        </p:txBody>
      </p:sp>
      <p:sp>
        <p:nvSpPr>
          <p:cNvPr id="5" name="Rectangle 4"/>
          <p:cNvSpPr/>
          <p:nvPr/>
        </p:nvSpPr>
        <p:spPr>
          <a:xfrm>
            <a:off x="3779912" y="1124744"/>
            <a:ext cx="5176417" cy="523220"/>
          </a:xfrm>
          <a:prstGeom prst="rect">
            <a:avLst/>
          </a:prstGeom>
        </p:spPr>
        <p:txBody>
          <a:bodyPr wrap="none">
            <a:spAutoFit/>
          </a:bodyPr>
          <a:lstStyle/>
          <a:p>
            <a:pPr algn="ctr"/>
            <a:r>
              <a:rPr lang="he-IL" sz="2800" b="1" u="sng" dirty="0" smtClean="0"/>
              <a:t>חוק הגנת הפרטיות, תשמ"א-1981</a:t>
            </a:r>
            <a:endParaRPr lang="he-IL" sz="2800" b="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2276872"/>
            <a:ext cx="8676456" cy="3416320"/>
          </a:xfrm>
          <a:prstGeom prst="rect">
            <a:avLst/>
          </a:prstGeom>
        </p:spPr>
        <p:txBody>
          <a:bodyPr wrap="square">
            <a:spAutoFit/>
          </a:bodyPr>
          <a:lstStyle/>
          <a:p>
            <a:r>
              <a:rPr lang="he-IL" sz="2400" b="1" dirty="0" smtClean="0"/>
              <a:t>הגנות מה הן</a:t>
            </a:r>
            <a:endParaRPr lang="he-IL" sz="2400" dirty="0" smtClean="0"/>
          </a:p>
          <a:p>
            <a:r>
              <a:rPr lang="he-IL" sz="2400" dirty="0" smtClean="0"/>
              <a:t>18.   במשפט פלילי או אזרחי בשל פגיעה בפרטיות תהא זו הגנה טובה אם נתקיימה אחת מאלה:</a:t>
            </a:r>
          </a:p>
          <a:p>
            <a:r>
              <a:rPr lang="he-IL" sz="2400" dirty="0" smtClean="0"/>
              <a:t>...</a:t>
            </a:r>
          </a:p>
          <a:p>
            <a:r>
              <a:rPr lang="he-IL" sz="2400" dirty="0" smtClean="0"/>
              <a:t>(2)   הנתבע או הנאשם עשה את הפגיעה בתום לב באחת הנסיבות האלה:</a:t>
            </a:r>
          </a:p>
          <a:p>
            <a:r>
              <a:rPr lang="he-IL" sz="2400" dirty="0" smtClean="0"/>
              <a:t>(א)   הוא לא ידע ולא היה עליו לדעת על אפשרות הפגיעה בפרטיות;</a:t>
            </a:r>
          </a:p>
          <a:p>
            <a:r>
              <a:rPr lang="he-IL" sz="2400" dirty="0" smtClean="0"/>
              <a:t>(ב)   הפגיעה נעשתה בנסיבות שבהן היתה מוטלת על הפוגע חובה חוקית, מוסרית, חברתית או מקצועית לעשותה;</a:t>
            </a:r>
            <a:endParaRPr lang="he-IL" sz="2400" dirty="0"/>
          </a:p>
        </p:txBody>
      </p:sp>
      <p:sp>
        <p:nvSpPr>
          <p:cNvPr id="5" name="Rectangle 4"/>
          <p:cNvSpPr/>
          <p:nvPr/>
        </p:nvSpPr>
        <p:spPr>
          <a:xfrm>
            <a:off x="3491880" y="1700808"/>
            <a:ext cx="5176417" cy="523220"/>
          </a:xfrm>
          <a:prstGeom prst="rect">
            <a:avLst/>
          </a:prstGeom>
        </p:spPr>
        <p:txBody>
          <a:bodyPr wrap="none">
            <a:spAutoFit/>
          </a:bodyPr>
          <a:lstStyle/>
          <a:p>
            <a:pPr algn="ctr"/>
            <a:r>
              <a:rPr lang="he-IL" sz="2800" b="1" u="sng" dirty="0" smtClean="0"/>
              <a:t>חוק הגנת הפרטיות, תשמ"א-1981</a:t>
            </a:r>
            <a:endParaRPr lang="he-IL" sz="2800"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268760"/>
            <a:ext cx="9144000" cy="5693866"/>
          </a:xfrm>
          <a:prstGeom prst="rect">
            <a:avLst/>
          </a:prstGeom>
        </p:spPr>
        <p:txBody>
          <a:bodyPr wrap="square">
            <a:spAutoFit/>
          </a:bodyPr>
          <a:lstStyle/>
          <a:p>
            <a:r>
              <a:rPr lang="he-IL" sz="2800" dirty="0" smtClean="0"/>
              <a:t>7. (א) מידע על אדם שהגיע למי שרשאי לעסוק בפסיכולוגיה מעיסוקו המקצועי או בעקבותיו, חובה עליו לשמרו בסוד ואינו רשאי לגלותו אלא באחת מנסיבות אלה: </a:t>
            </a:r>
          </a:p>
          <a:p>
            <a:pPr marL="514350" indent="-514350">
              <a:buAutoNum type="arabicParenBoth"/>
            </a:pPr>
            <a:r>
              <a:rPr lang="he-IL" sz="2800" dirty="0" smtClean="0"/>
              <a:t>גילוי המידע דרוש לדעתו לשם טיפול באותו אדם;</a:t>
            </a:r>
          </a:p>
          <a:p>
            <a:pPr marL="514350" indent="-514350">
              <a:buAutoNum type="arabicParenBoth"/>
            </a:pPr>
            <a:r>
              <a:rPr lang="he-IL" sz="2800" dirty="0" smtClean="0"/>
              <a:t>קיימת חובה או רשות בחוק לגלות את המידע;</a:t>
            </a:r>
          </a:p>
          <a:p>
            <a:pPr marL="514350" indent="-514350">
              <a:buAutoNum type="arabicParenBoth"/>
            </a:pPr>
            <a:r>
              <a:rPr lang="he-IL" sz="2800" dirty="0" smtClean="0"/>
              <a:t>האדם שעליו המידע הסכים בכתב לגילויו, וכל עוד לא ביטל בכתב את הסכמתו האמורה.</a:t>
            </a:r>
          </a:p>
          <a:p>
            <a:pPr marL="514350" indent="-514350"/>
            <a:r>
              <a:rPr lang="he-IL" sz="2800" dirty="0" smtClean="0"/>
              <a:t>(ב) הוראות סעיף זה חלות גם על מי שקיבל מידע כאמור ממי שרשאי לעסוק בפסיכולוגיה. </a:t>
            </a:r>
          </a:p>
          <a:p>
            <a:pPr marL="514350" indent="-514350"/>
            <a:r>
              <a:rPr lang="he-IL" sz="2800" dirty="0" smtClean="0"/>
              <a:t>(ג) לענין סעיף זה – (1) "מידע" - לרבות תעודה המכילה ידיעה; (2) "טיפול" - טיפול בידי המוסמך לכך, לרבות טיפול סוציאלי וחינוכי; (3) אין נפקא מינה אם המידע נוגע למי שבטיפולו של העוסק בפסיכולוגיה או לאדם אחר.</a:t>
            </a:r>
            <a:endParaRPr lang="en-US" sz="2800" dirty="0"/>
          </a:p>
        </p:txBody>
      </p:sp>
      <p:sp>
        <p:nvSpPr>
          <p:cNvPr id="5" name="Rectangle 4"/>
          <p:cNvSpPr/>
          <p:nvPr/>
        </p:nvSpPr>
        <p:spPr>
          <a:xfrm>
            <a:off x="3786443" y="764704"/>
            <a:ext cx="4924746" cy="523220"/>
          </a:xfrm>
          <a:prstGeom prst="rect">
            <a:avLst/>
          </a:prstGeom>
        </p:spPr>
        <p:txBody>
          <a:bodyPr wrap="none">
            <a:spAutoFit/>
          </a:bodyPr>
          <a:lstStyle/>
          <a:p>
            <a:pPr algn="ctr"/>
            <a:r>
              <a:rPr lang="he-IL" sz="2800" b="1" u="sng" dirty="0" smtClean="0"/>
              <a:t>חוק הפסיכולוגים, התשל"ז-1977</a:t>
            </a:r>
            <a:endParaRPr lang="he-IL" sz="2800" b="1" u="sn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10" name="Rectangle 9"/>
          <p:cNvSpPr/>
          <p:nvPr/>
        </p:nvSpPr>
        <p:spPr>
          <a:xfrm>
            <a:off x="0" y="1268760"/>
            <a:ext cx="9144000" cy="5632311"/>
          </a:xfrm>
          <a:prstGeom prst="rect">
            <a:avLst/>
          </a:prstGeom>
        </p:spPr>
        <p:txBody>
          <a:bodyPr wrap="square">
            <a:spAutoFit/>
          </a:bodyPr>
          <a:lstStyle/>
          <a:p>
            <a:r>
              <a:rPr lang="he-IL" sz="2000" dirty="0" smtClean="0"/>
              <a:t>8.	(א)	מידע על אדם שהגיע לעובד סוציאלי במסגרת מקצועו, חובה עליו לשמרו בסוד ואינו רשאי לגלותו אלא באחת מאלה:</a:t>
            </a:r>
            <a:r>
              <a:rPr lang="en-US" sz="2000" dirty="0" smtClean="0"/>
              <a:t> </a:t>
            </a:r>
            <a:r>
              <a:rPr lang="he-IL" sz="2000" dirty="0" smtClean="0"/>
              <a:t>(1)	האדם שעליו המידע הסכים בכתב לגילוי לאחר שהוסברה לו משמעות ההסכמה, זולת אם העובד הסוציאלי שוכנע שהגילוי עלול לפגוע באותו אדם או בבן משפחתו;</a:t>
            </a:r>
            <a:endParaRPr lang="en-US" sz="2000" dirty="0" smtClean="0"/>
          </a:p>
          <a:p>
            <a:r>
              <a:rPr lang="he-IL" sz="2000" dirty="0" smtClean="0"/>
              <a:t>(2)	הגילוי הוא של מידע שנמסר לעובד סוציאלי שלא על ידי האדם שעליו המידע, ובלבד שהעובד הסוציאלי שוכנע שהמידע דרוש לשם טיפול באותו אדם או בבן משפחתו;</a:t>
            </a:r>
            <a:endParaRPr lang="en-US" sz="2000" dirty="0" smtClean="0"/>
          </a:p>
          <a:p>
            <a:r>
              <a:rPr lang="he-IL" sz="2000" dirty="0" smtClean="0"/>
              <a:t>(3)	הגילוי הוא של מידע שנמסר לעובד סוציאלי בידי האדם שעליו המידע, ובלבד שהעובד הסוציאלי שוכנע שהמידע דרוש לשם טיפול בילדיו הקטינים של אותו אדם;</a:t>
            </a:r>
            <a:endParaRPr lang="en-US" sz="2000" dirty="0" smtClean="0"/>
          </a:p>
          <a:p>
            <a:r>
              <a:rPr lang="he-IL" sz="2000" dirty="0" smtClean="0"/>
              <a:t>(4)	הגילוי דרוש לשם מניעת פגיעה באדם שעליו המידע או באדם אחר;</a:t>
            </a:r>
            <a:endParaRPr lang="en-US" sz="2000" dirty="0" smtClean="0"/>
          </a:p>
          <a:p>
            <a:r>
              <a:rPr lang="he-IL" sz="2000" dirty="0" smtClean="0"/>
              <a:t>(5)	קיימת בחוק חובה או רשות לגילוי המידע או לאיסוף המידע;</a:t>
            </a:r>
            <a:endParaRPr lang="en-US" sz="2000" dirty="0" smtClean="0"/>
          </a:p>
          <a:p>
            <a:r>
              <a:rPr lang="he-IL" sz="2000" dirty="0" smtClean="0"/>
              <a:t>(6)	הגילוי נדרש על ידי ועדת המשמעת כמשמעותה בחוק זה;</a:t>
            </a:r>
            <a:endParaRPr lang="en-US" sz="2000" dirty="0" smtClean="0"/>
          </a:p>
          <a:p>
            <a:r>
              <a:rPr lang="he-IL" sz="2000" dirty="0" smtClean="0"/>
              <a:t>(7)	הגילוי דרוש למטרת פיקוח מקצועי על עבודת עובדים סוציאליים או הדרכתם ובלבד שהמידע יימסר רק לבעלי תפקידים ועל פי כללים שקבע השר לאחר התייעצות עם המועצה;</a:t>
            </a:r>
            <a:endParaRPr lang="en-US" sz="2000" dirty="0" smtClean="0"/>
          </a:p>
          <a:p>
            <a:r>
              <a:rPr lang="he-IL" sz="2000" dirty="0" smtClean="0"/>
              <a:t>(תיקון מס' 2) תשס"ה-2005</a:t>
            </a:r>
            <a:endParaRPr lang="en-US" sz="2000" dirty="0" smtClean="0"/>
          </a:p>
          <a:p>
            <a:r>
              <a:rPr lang="he-IL" sz="2000" dirty="0" smtClean="0"/>
              <a:t>(8)	בית משפט שבפניו התעורר הצורך בגילוי המידע התיר את גילוי המידע, אם נוכח שקיימות נסיבות מיוחדות המצדיקות זאת.</a:t>
            </a:r>
            <a:r>
              <a:rPr lang="en-US" sz="2000" dirty="0" smtClean="0"/>
              <a:t> </a:t>
            </a:r>
            <a:r>
              <a:rPr lang="he-IL" sz="2000" dirty="0" smtClean="0"/>
              <a:t>	(ב)	הוראות סעיף קטן (א) חלות גם על כל אדם שקיבל מידע לפי הסעיף הקטן האמור.</a:t>
            </a:r>
            <a:endParaRPr lang="en-US" sz="2000" dirty="0" smtClean="0"/>
          </a:p>
          <a:p>
            <a:r>
              <a:rPr lang="he-IL" sz="2000" dirty="0" smtClean="0"/>
              <a:t>(ג)	בסעיף זה, "בן-משפחה" – בן זוג, הורה, אח או אחות, בן או בת, נכד או נכדה.</a:t>
            </a:r>
            <a:endParaRPr lang="en-US" sz="2000" dirty="0"/>
          </a:p>
        </p:txBody>
      </p:sp>
      <p:sp>
        <p:nvSpPr>
          <p:cNvPr id="5" name="Rectangle 4"/>
          <p:cNvSpPr/>
          <p:nvPr/>
        </p:nvSpPr>
        <p:spPr>
          <a:xfrm>
            <a:off x="3393707" y="620688"/>
            <a:ext cx="5790368" cy="523220"/>
          </a:xfrm>
          <a:prstGeom prst="rect">
            <a:avLst/>
          </a:prstGeom>
        </p:spPr>
        <p:txBody>
          <a:bodyPr wrap="none">
            <a:spAutoFit/>
          </a:bodyPr>
          <a:lstStyle/>
          <a:p>
            <a:pPr algn="ctr"/>
            <a:r>
              <a:rPr lang="he-IL" sz="2800" b="1" u="sng" dirty="0" smtClean="0"/>
              <a:t>חוק העובדים הסוציאליים, תשנ"ו-1996</a:t>
            </a:r>
            <a:endParaRPr lang="he-IL" sz="2800" b="1"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Eyal\AppData\Local\Temp\Rar$DRa0.285\HB\הדס ברוה -עליון.jpg"/>
          <p:cNvPicPr/>
          <p:nvPr/>
        </p:nvPicPr>
        <p:blipFill>
          <a:blip r:embed="rId2" cstate="print"/>
          <a:srcRect/>
          <a:stretch>
            <a:fillRect/>
          </a:stretch>
        </p:blipFill>
        <p:spPr bwMode="auto">
          <a:xfrm>
            <a:off x="-108520" y="-17196"/>
            <a:ext cx="2826618" cy="1429972"/>
          </a:xfrm>
          <a:prstGeom prst="rect">
            <a:avLst/>
          </a:prstGeom>
          <a:noFill/>
          <a:ln w="9525">
            <a:noFill/>
            <a:miter lim="800000"/>
            <a:headEnd/>
            <a:tailEnd/>
          </a:ln>
        </p:spPr>
      </p:pic>
      <p:sp>
        <p:nvSpPr>
          <p:cNvPr id="6" name="Rectangle 5"/>
          <p:cNvSpPr/>
          <p:nvPr/>
        </p:nvSpPr>
        <p:spPr>
          <a:xfrm>
            <a:off x="2843808" y="908720"/>
            <a:ext cx="6027612" cy="523220"/>
          </a:xfrm>
          <a:prstGeom prst="rect">
            <a:avLst/>
          </a:prstGeom>
        </p:spPr>
        <p:txBody>
          <a:bodyPr wrap="none">
            <a:spAutoFit/>
          </a:bodyPr>
          <a:lstStyle/>
          <a:p>
            <a:r>
              <a:rPr lang="he-IL" sz="2800" b="1" u="sng" dirty="0" smtClean="0"/>
              <a:t>חוק הסדרת העיסוק במקצועות הבריאות </a:t>
            </a:r>
            <a:endParaRPr lang="en-US" sz="2800" b="1" u="sng" dirty="0"/>
          </a:p>
        </p:txBody>
      </p:sp>
      <p:sp>
        <p:nvSpPr>
          <p:cNvPr id="8" name="Rectangle 7"/>
          <p:cNvSpPr/>
          <p:nvPr/>
        </p:nvSpPr>
        <p:spPr>
          <a:xfrm>
            <a:off x="251520" y="1556792"/>
            <a:ext cx="8676456" cy="2431435"/>
          </a:xfrm>
          <a:prstGeom prst="rect">
            <a:avLst/>
          </a:prstGeom>
        </p:spPr>
        <p:txBody>
          <a:bodyPr wrap="square">
            <a:spAutoFit/>
          </a:bodyPr>
          <a:lstStyle/>
          <a:p>
            <a:r>
              <a:rPr lang="he-IL" sz="2400" b="1" dirty="0" smtClean="0"/>
              <a:t>החוק חל בין היתר על הסדרת מרפאים בעיסוק, פיזיותרפיסטים וקלינאי תקשורת</a:t>
            </a:r>
          </a:p>
          <a:p>
            <a:endParaRPr lang="he-IL" sz="2400" b="1" dirty="0" smtClean="0"/>
          </a:p>
          <a:p>
            <a:r>
              <a:rPr lang="he-IL" sz="2400" dirty="0" smtClean="0"/>
              <a:t>22.	בעל תעודה במקצוע בריאות יפעל בהגינות ובנאמנות כלפי המטופל וינהג בזהירות ובאחריות בעת הטיפול בו.</a:t>
            </a:r>
            <a:endParaRPr lang="en-US" sz="2400" dirty="0" smtClean="0"/>
          </a:p>
          <a:p>
            <a:endParaRPr lang="he-IL" sz="1600" b="1" dirty="0" smtClean="0"/>
          </a:p>
          <a:p>
            <a:endParaRPr lang="he-IL" sz="1600" dirty="0"/>
          </a:p>
        </p:txBody>
      </p:sp>
      <p:sp>
        <p:nvSpPr>
          <p:cNvPr id="9" name="Rectangle 8"/>
          <p:cNvSpPr/>
          <p:nvPr/>
        </p:nvSpPr>
        <p:spPr>
          <a:xfrm>
            <a:off x="179512" y="5838363"/>
            <a:ext cx="8676456" cy="830997"/>
          </a:xfrm>
          <a:prstGeom prst="rect">
            <a:avLst/>
          </a:prstGeom>
        </p:spPr>
        <p:txBody>
          <a:bodyPr wrap="square">
            <a:spAutoFit/>
          </a:bodyPr>
          <a:lstStyle/>
          <a:p>
            <a:r>
              <a:rPr lang="he-IL" sz="2400" b="1" dirty="0" smtClean="0"/>
              <a:t>פרטיות וצנעת הפרט</a:t>
            </a:r>
            <a:endParaRPr lang="he-IL" sz="2400" dirty="0" smtClean="0"/>
          </a:p>
          <a:p>
            <a:r>
              <a:rPr lang="he-IL" sz="2400" dirty="0" smtClean="0"/>
              <a:t>7.    (א)  כל אדם זכאי לפרטיות ולצנעת חייו.</a:t>
            </a:r>
            <a:endParaRPr lang="he-IL" sz="2400" dirty="0"/>
          </a:p>
        </p:txBody>
      </p:sp>
      <p:sp>
        <p:nvSpPr>
          <p:cNvPr id="11" name="Rectangle 10"/>
          <p:cNvSpPr/>
          <p:nvPr/>
        </p:nvSpPr>
        <p:spPr>
          <a:xfrm>
            <a:off x="4409783" y="5334307"/>
            <a:ext cx="4426212" cy="523220"/>
          </a:xfrm>
          <a:prstGeom prst="rect">
            <a:avLst/>
          </a:prstGeom>
        </p:spPr>
        <p:txBody>
          <a:bodyPr wrap="none">
            <a:spAutoFit/>
          </a:bodyPr>
          <a:lstStyle/>
          <a:p>
            <a:pPr algn="ctr"/>
            <a:r>
              <a:rPr lang="he-IL" sz="2800" b="1" u="sng" dirty="0" smtClean="0"/>
              <a:t>חוק-יסוד: כבוד האדם וחירותו</a:t>
            </a:r>
            <a:endParaRPr lang="he-IL" sz="2800" b="1" u="sng" dirty="0"/>
          </a:p>
        </p:txBody>
      </p:sp>
      <p:sp>
        <p:nvSpPr>
          <p:cNvPr id="14" name="Rectangle 13"/>
          <p:cNvSpPr/>
          <p:nvPr/>
        </p:nvSpPr>
        <p:spPr>
          <a:xfrm>
            <a:off x="6876256" y="4149080"/>
            <a:ext cx="1888659" cy="523220"/>
          </a:xfrm>
          <a:prstGeom prst="rect">
            <a:avLst/>
          </a:prstGeom>
        </p:spPr>
        <p:txBody>
          <a:bodyPr wrap="none">
            <a:spAutoFit/>
          </a:bodyPr>
          <a:lstStyle/>
          <a:p>
            <a:r>
              <a:rPr lang="he-IL" sz="2800" b="1" u="sng" dirty="0" smtClean="0"/>
              <a:t>כללי אתיקה</a:t>
            </a:r>
            <a:endParaRPr lang="en-US" sz="2800" b="1"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1103</TotalTime>
  <Words>978</Words>
  <Application>Microsoft Office PowerPoint</Application>
  <PresentationFormat>On-screen Show (4:3)</PresentationFormat>
  <Paragraphs>186</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Eyal</dc:creator>
  <cp:lastModifiedBy>Eyal</cp:lastModifiedBy>
  <cp:revision>152</cp:revision>
  <dcterms:created xsi:type="dcterms:W3CDTF">2014-12-21T08:53:45Z</dcterms:created>
  <dcterms:modified xsi:type="dcterms:W3CDTF">2016-05-02T11:45:25Z</dcterms:modified>
</cp:coreProperties>
</file>